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9" r:id="rId11"/>
    <p:sldId id="266" r:id="rId12"/>
    <p:sldId id="265" r:id="rId13"/>
    <p:sldId id="267" r:id="rId14"/>
    <p:sldId id="268" r:id="rId15"/>
    <p:sldId id="274" r:id="rId16"/>
    <p:sldId id="275" r:id="rId17"/>
    <p:sldId id="276" r:id="rId18"/>
    <p:sldId id="284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654" autoAdjust="0"/>
  </p:normalViewPr>
  <p:slideViewPr>
    <p:cSldViewPr snapToGrid="0">
      <p:cViewPr varScale="1">
        <p:scale>
          <a:sx n="70" d="100"/>
          <a:sy n="70" d="100"/>
        </p:scale>
        <p:origin x="20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FB8DA-A1F2-4D22-BA51-D6B8D326B176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1A9EE-DDC1-4964-8AE6-3E546AC7BF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34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1A9EE-DDC1-4964-8AE6-3E546AC7BF3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94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F1A0-2E05-483B-A6A5-1B16159EBDB8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944C-8769-4A63-AF4E-6B1882B1EA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78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F1A0-2E05-483B-A6A5-1B16159EBDB8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944C-8769-4A63-AF4E-6B1882B1EA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89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F1A0-2E05-483B-A6A5-1B16159EBDB8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944C-8769-4A63-AF4E-6B1882B1EA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68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F1A0-2E05-483B-A6A5-1B16159EBDB8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944C-8769-4A63-AF4E-6B1882B1EA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02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F1A0-2E05-483B-A6A5-1B16159EBDB8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944C-8769-4A63-AF4E-6B1882B1EA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57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F1A0-2E05-483B-A6A5-1B16159EBDB8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944C-8769-4A63-AF4E-6B1882B1EA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04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F1A0-2E05-483B-A6A5-1B16159EBDB8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944C-8769-4A63-AF4E-6B1882B1EA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00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F1A0-2E05-483B-A6A5-1B16159EBDB8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944C-8769-4A63-AF4E-6B1882B1EA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59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F1A0-2E05-483B-A6A5-1B16159EBDB8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944C-8769-4A63-AF4E-6B1882B1EA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57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F1A0-2E05-483B-A6A5-1B16159EBDB8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944C-8769-4A63-AF4E-6B1882B1EA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95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F1A0-2E05-483B-A6A5-1B16159EBDB8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944C-8769-4A63-AF4E-6B1882B1EA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97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CF1A0-2E05-483B-A6A5-1B16159EBDB8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8944C-8769-4A63-AF4E-6B1882B1EA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65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観測地の天候を考慮した明るい天体のための観測方法の</a:t>
            </a:r>
            <a:r>
              <a:rPr lang="ja-JP" altLang="en-US" dirty="0" smtClean="0"/>
              <a:t>改善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　</a:t>
            </a:r>
            <a:endParaRPr lang="en-US" altLang="ja-JP" dirty="0" smtClean="0"/>
          </a:p>
          <a:p>
            <a:r>
              <a:rPr lang="ja-JP" altLang="en-US" dirty="0" smtClean="0"/>
              <a:t>伊藤 </a:t>
            </a:r>
            <a:r>
              <a:rPr lang="ja-JP" altLang="en-US" dirty="0"/>
              <a:t>芳</a:t>
            </a:r>
            <a:r>
              <a:rPr lang="ja-JP" altLang="en-US" dirty="0" smtClean="0"/>
              <a:t>春</a:t>
            </a:r>
            <a:endParaRPr lang="en-US" altLang="ja-JP" dirty="0" smtClean="0"/>
          </a:p>
          <a:p>
            <a:r>
              <a:rPr lang="ja-JP" altLang="en-US" dirty="0" smtClean="0"/>
              <a:t>聖和</a:t>
            </a:r>
            <a:r>
              <a:rPr lang="ja-JP" altLang="en-US" dirty="0"/>
              <a:t>学園</a:t>
            </a:r>
            <a:r>
              <a:rPr lang="ja-JP" altLang="en-US" dirty="0" smtClean="0"/>
              <a:t>高等学校・仙台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119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8734" y="318827"/>
            <a:ext cx="8565266" cy="1325563"/>
          </a:xfrm>
        </p:spPr>
        <p:txBody>
          <a:bodyPr/>
          <a:lstStyle/>
          <a:p>
            <a:r>
              <a:rPr lang="en-US" altLang="ja-JP" dirty="0" smtClean="0"/>
              <a:t>VV Cep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観測結果（</a:t>
            </a:r>
            <a:r>
              <a:rPr kumimoji="1" lang="en-US" altLang="ja-JP" dirty="0" smtClean="0"/>
              <a:t>2017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2019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3" cy="4351338"/>
          </a:xfrm>
        </p:spPr>
      </p:pic>
    </p:spTree>
    <p:extLst>
      <p:ext uri="{BB962C8B-B14F-4D97-AF65-F5344CB8AC3E}">
        <p14:creationId xmlns:p14="http://schemas.microsoft.com/office/powerpoint/2010/main" val="25436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今月食を迎えた　</a:t>
            </a:r>
            <a:r>
              <a:rPr kumimoji="1"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ɤ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kumimoji="1"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Per</a:t>
            </a:r>
            <a:r>
              <a:rPr kumimoji="1" lang="ja-JP" altLang="en-US" dirty="0" smtClean="0"/>
              <a:t>　の観測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378" t="7069" r="48786" b="3586"/>
          <a:stretch/>
        </p:blipFill>
        <p:spPr>
          <a:xfrm>
            <a:off x="628650" y="1961933"/>
            <a:ext cx="3375179" cy="4367878"/>
          </a:xfrm>
          <a:prstGeom prst="rect">
            <a:avLst/>
          </a:prstGeom>
        </p:spPr>
      </p:pic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ɤ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Per</a:t>
            </a:r>
          </a:p>
          <a:p>
            <a:pPr marL="0" indent="0">
              <a:buNone/>
            </a:pPr>
            <a:r>
              <a:rPr lang="en-US" altLang="ja-JP" dirty="0" smtClean="0"/>
              <a:t>3h4m48s</a:t>
            </a:r>
            <a:r>
              <a:rPr lang="ja-JP" altLang="en-US" dirty="0" smtClean="0"/>
              <a:t>　</a:t>
            </a:r>
            <a:r>
              <a:rPr lang="en-US" altLang="ja-JP" dirty="0" smtClean="0"/>
              <a:t>+53°30’23″</a:t>
            </a:r>
          </a:p>
          <a:p>
            <a:pPr marL="0" indent="0">
              <a:buNone/>
            </a:pPr>
            <a:r>
              <a:rPr kumimoji="1" lang="ja-JP" altLang="en-US" dirty="0" smtClean="0"/>
              <a:t>等級　</a:t>
            </a:r>
            <a:r>
              <a:rPr kumimoji="1" lang="en-US" altLang="ja-JP" dirty="0" smtClean="0"/>
              <a:t>2.91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3.21V</a:t>
            </a:r>
          </a:p>
          <a:p>
            <a:pPr marL="0" indent="0">
              <a:buNone/>
            </a:pPr>
            <a:r>
              <a:rPr lang="ja-JP" altLang="en-US" dirty="0" smtClean="0"/>
              <a:t>周期　</a:t>
            </a:r>
            <a:r>
              <a:rPr lang="en-US" altLang="ja-JP" dirty="0" smtClean="0"/>
              <a:t>5346</a:t>
            </a:r>
            <a:r>
              <a:rPr lang="ja-JP" altLang="en-US" dirty="0" smtClean="0"/>
              <a:t>日（</a:t>
            </a:r>
            <a:r>
              <a:rPr lang="en-US" altLang="ja-JP" dirty="0" smtClean="0"/>
              <a:t>14.6</a:t>
            </a:r>
            <a:r>
              <a:rPr lang="ja-JP" altLang="en-US" dirty="0" smtClean="0"/>
              <a:t>年）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EA/GS</a:t>
            </a:r>
            <a:r>
              <a:rPr kumimoji="1" lang="ja-JP" altLang="en-US" dirty="0" smtClean="0"/>
              <a:t>型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スペクトル型　</a:t>
            </a:r>
            <a:r>
              <a:rPr lang="en-US" altLang="ja-JP" dirty="0" smtClean="0"/>
              <a:t>G8</a:t>
            </a:r>
            <a:r>
              <a:rPr kumimoji="1" lang="en-US" altLang="ja-JP" dirty="0" smtClean="0"/>
              <a:t>Ⅲ+A2V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比較星　</a:t>
            </a:r>
            <a:r>
              <a:rPr lang="en-US" altLang="ja-JP" dirty="0" smtClean="0"/>
              <a:t>τ</a:t>
            </a:r>
            <a:r>
              <a:rPr lang="ja-JP" altLang="en-US" dirty="0" smtClean="0"/>
              <a:t>　</a:t>
            </a:r>
            <a:r>
              <a:rPr lang="en-US" altLang="ja-JP" dirty="0" smtClean="0"/>
              <a:t>Per</a:t>
            </a:r>
          </a:p>
          <a:p>
            <a:pPr marL="0" indent="0">
              <a:buNone/>
            </a:pPr>
            <a:r>
              <a:rPr kumimoji="1" lang="ja-JP" altLang="en-US" dirty="0" smtClean="0"/>
              <a:t>等級　</a:t>
            </a:r>
            <a:r>
              <a:rPr kumimoji="1" lang="en-US" altLang="ja-JP" dirty="0" smtClean="0"/>
              <a:t>3.96V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864311" y="4145872"/>
            <a:ext cx="1766656" cy="1713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18661" y="4749554"/>
            <a:ext cx="66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τ Per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2265528" y="4462818"/>
            <a:ext cx="136478" cy="150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6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観測機材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>
          <a:xfrm>
            <a:off x="4109736" y="1825625"/>
            <a:ext cx="4405614" cy="4351338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Super-</a:t>
            </a:r>
            <a:r>
              <a:rPr kumimoji="1" lang="en-US" altLang="ja-JP" dirty="0" err="1" smtClean="0"/>
              <a:t>Takumar</a:t>
            </a:r>
            <a:r>
              <a:rPr kumimoji="1" lang="en-US" altLang="ja-JP" dirty="0" smtClean="0"/>
              <a:t> 135mm F3.5</a:t>
            </a:r>
          </a:p>
          <a:p>
            <a:pPr marL="0" indent="0">
              <a:buNone/>
            </a:pPr>
            <a:r>
              <a:rPr lang="ja-JP" altLang="en-US" sz="2100" dirty="0" smtClean="0"/>
              <a:t>　　　　昔最も売れた望遠レンズ（</a:t>
            </a:r>
            <a:r>
              <a:rPr lang="ja-JP" altLang="en-US" sz="2100" dirty="0"/>
              <a:t>中古</a:t>
            </a:r>
            <a:r>
              <a:rPr lang="ja-JP" altLang="en-US" sz="2100" dirty="0" smtClean="0"/>
              <a:t>６０００円）</a:t>
            </a:r>
            <a:r>
              <a:rPr kumimoji="1" lang="ja-JP" altLang="en-US" dirty="0" smtClean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lang="ja-JP" altLang="en-US" dirty="0" smtClean="0"/>
              <a:t>口径</a:t>
            </a:r>
            <a:r>
              <a:rPr lang="en-US" altLang="ja-JP" dirty="0" smtClean="0"/>
              <a:t>30mm</a:t>
            </a:r>
            <a:r>
              <a:rPr lang="ja-JP" altLang="en-US" dirty="0" smtClean="0"/>
              <a:t>円形に絞る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（ステップダウンリング）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口径比　</a:t>
            </a:r>
            <a:r>
              <a:rPr lang="en-US" altLang="ja-JP" dirty="0" smtClean="0"/>
              <a:t>f4.5</a:t>
            </a:r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焦点距離　</a:t>
            </a:r>
            <a:r>
              <a:rPr kumimoji="1" lang="en-US" altLang="ja-JP" dirty="0" smtClean="0"/>
              <a:t>135mm</a:t>
            </a:r>
          </a:p>
          <a:p>
            <a:r>
              <a:rPr lang="en-US" altLang="ja-JP" dirty="0"/>
              <a:t>SBIG</a:t>
            </a:r>
            <a:r>
              <a:rPr lang="ja-JP" altLang="ja-JP" dirty="0"/>
              <a:t>　</a:t>
            </a:r>
            <a:r>
              <a:rPr lang="en-US" altLang="ja-JP" dirty="0" smtClean="0"/>
              <a:t>ST-9XE</a:t>
            </a:r>
            <a:r>
              <a:rPr lang="ja-JP" altLang="ja-JP" dirty="0" smtClean="0"/>
              <a:t>（</a:t>
            </a:r>
            <a:r>
              <a:rPr lang="en-US" altLang="ja-JP" dirty="0"/>
              <a:t>NABG</a:t>
            </a:r>
            <a:r>
              <a:rPr lang="ja-JP" altLang="ja-JP" dirty="0"/>
              <a:t>）</a:t>
            </a:r>
            <a:r>
              <a:rPr lang="en-US" altLang="ja-JP" dirty="0"/>
              <a:t>Kodak</a:t>
            </a:r>
            <a:r>
              <a:rPr lang="ja-JP" altLang="ja-JP" dirty="0" smtClean="0"/>
              <a:t>社製</a:t>
            </a:r>
            <a:r>
              <a:rPr lang="en-US" altLang="ja-JP" dirty="0" smtClean="0"/>
              <a:t>KAF-0261E</a:t>
            </a:r>
            <a:r>
              <a:rPr lang="ja-JP" altLang="ja-JP" dirty="0"/>
              <a:t>・</a:t>
            </a:r>
            <a:r>
              <a:rPr lang="en-US" altLang="ja-JP" dirty="0" smtClean="0"/>
              <a:t>NABG</a:t>
            </a:r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10.2×10.2mm</a:t>
            </a:r>
            <a:r>
              <a:rPr lang="ja-JP" altLang="ja-JP" dirty="0"/>
              <a:t>：</a:t>
            </a:r>
            <a:r>
              <a:rPr lang="en-US" altLang="ja-JP" dirty="0"/>
              <a:t>512×512</a:t>
            </a:r>
            <a:r>
              <a:rPr lang="ja-JP" altLang="ja-JP" dirty="0"/>
              <a:t>画素（</a:t>
            </a:r>
            <a:r>
              <a:rPr lang="en-US" altLang="ja-JP" dirty="0"/>
              <a:t>20μ</a:t>
            </a:r>
            <a:r>
              <a:rPr lang="ja-JP" altLang="ja-JP" dirty="0"/>
              <a:t>角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r>
              <a:rPr kumimoji="1" lang="ja-JP" altLang="en-US" dirty="0" smtClean="0"/>
              <a:t>視野</a:t>
            </a:r>
            <a:r>
              <a:rPr lang="ja-JP" altLang="en-US" dirty="0"/>
              <a:t>　</a:t>
            </a:r>
            <a:r>
              <a:rPr lang="en-US" altLang="ja-JP" dirty="0" smtClean="0"/>
              <a:t>4.3°</a:t>
            </a:r>
            <a:endParaRPr kumimoji="1" lang="en-US" altLang="ja-JP" dirty="0" smtClean="0"/>
          </a:p>
          <a:p>
            <a:r>
              <a:rPr lang="ja-JP" altLang="en-US" dirty="0" smtClean="0"/>
              <a:t>五藤光学マーク</a:t>
            </a:r>
            <a:r>
              <a:rPr lang="en-US" altLang="ja-JP" dirty="0" smtClean="0"/>
              <a:t>X</a:t>
            </a:r>
            <a:r>
              <a:rPr lang="ja-JP" altLang="en-US" dirty="0" smtClean="0"/>
              <a:t>赤道儀　</a:t>
            </a:r>
            <a:endParaRPr kumimoji="1" lang="ja-JP" altLang="en-US" dirty="0"/>
          </a:p>
        </p:txBody>
      </p:sp>
      <p:pic>
        <p:nvPicPr>
          <p:cNvPr id="2" name="コンテンツ プレースホルダー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3886200" cy="2914650"/>
          </a:xfr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20825" r="33170" b="36573"/>
          <a:stretch/>
        </p:blipFill>
        <p:spPr>
          <a:xfrm>
            <a:off x="1908699" y="4893337"/>
            <a:ext cx="1977501" cy="1283626"/>
          </a:xfrm>
          <a:prstGeom prst="rect">
            <a:avLst/>
          </a:prstGeom>
        </p:spPr>
      </p:pic>
      <p:sp>
        <p:nvSpPr>
          <p:cNvPr id="3" name="曲折矢印 2"/>
          <p:cNvSpPr/>
          <p:nvPr/>
        </p:nvSpPr>
        <p:spPr>
          <a:xfrm flipH="1">
            <a:off x="2655277" y="2373923"/>
            <a:ext cx="833647" cy="2519414"/>
          </a:xfrm>
          <a:prstGeom prst="bentArrow">
            <a:avLst>
              <a:gd name="adj1" fmla="val 25000"/>
              <a:gd name="adj2" fmla="val 30454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ピントぼかし法で撮影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9" y="2058194"/>
            <a:ext cx="3886200" cy="3886200"/>
          </a:xfrm>
        </p:spPr>
      </p:pic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露出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秒</a:t>
            </a:r>
            <a:endParaRPr kumimoji="1" lang="en-US" altLang="ja-JP" dirty="0" smtClean="0"/>
          </a:p>
          <a:p>
            <a:r>
              <a:rPr lang="ja-JP" altLang="en-US" dirty="0"/>
              <a:t>口径</a:t>
            </a:r>
            <a:r>
              <a:rPr lang="en-US" altLang="ja-JP" dirty="0"/>
              <a:t>30mm</a:t>
            </a:r>
            <a:r>
              <a:rPr lang="ja-JP" altLang="en-US" dirty="0"/>
              <a:t>円形に</a:t>
            </a:r>
            <a:r>
              <a:rPr lang="ja-JP" altLang="en-US" dirty="0" smtClean="0"/>
              <a:t>絞る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ステップダウンリング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32037" y="3261008"/>
            <a:ext cx="87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γPer</a:t>
            </a:r>
            <a:endParaRPr kumimoji="1" lang="ja-JP" altLang="en-US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66615" y="3868108"/>
            <a:ext cx="129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τ</a:t>
            </a:r>
            <a:r>
              <a:rPr kumimoji="1" lang="en-US" altLang="ja-JP" dirty="0" err="1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Per</a:t>
            </a:r>
            <a:r>
              <a:rPr kumimoji="1" lang="ja-JP" altLang="en-US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kumimoji="1" lang="en-US" altLang="ja-JP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C1</a:t>
            </a:r>
            <a:endParaRPr kumimoji="1" lang="ja-JP" altLang="en-US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756" y="3342977"/>
            <a:ext cx="1516453" cy="142433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022" y="3358662"/>
            <a:ext cx="1340823" cy="138822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908" y="4987622"/>
            <a:ext cx="1492301" cy="96902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967648" y="4299151"/>
            <a:ext cx="129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C</a:t>
            </a:r>
            <a:r>
              <a:rPr kumimoji="1" lang="ja-JP" altLang="en-US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２</a:t>
            </a:r>
            <a:endParaRPr kumimoji="1" lang="ja-JP" altLang="en-US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03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γPer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観測結果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0" y="1368584"/>
            <a:ext cx="7082659" cy="531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(C2-C1) </a:t>
            </a:r>
            <a:r>
              <a:rPr lang="ja-JP" altLang="en-US" dirty="0" smtClean="0"/>
              <a:t>チェック星と比較星の差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928999"/>
            <a:ext cx="7886700" cy="214459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28650" y="1690689"/>
            <a:ext cx="806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一定だが，一夜の中で変動している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天体，雲，</a:t>
            </a:r>
            <a:r>
              <a:rPr lang="en-US" altLang="ja-JP" sz="2800" dirty="0" smtClean="0"/>
              <a:t>CCD</a:t>
            </a:r>
            <a:r>
              <a:rPr lang="ja-JP" altLang="en-US" sz="2800" dirty="0" smtClean="0"/>
              <a:t>の問題？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68991" y="5431809"/>
            <a:ext cx="772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　　　　　　　　　　　　　　</a:t>
            </a:r>
            <a:r>
              <a:rPr kumimoji="1" lang="en-US" altLang="ja-JP" dirty="0" smtClean="0"/>
              <a:t>11/16</a:t>
            </a:r>
            <a:r>
              <a:rPr kumimoji="1" lang="ja-JP" altLang="en-US" dirty="0" smtClean="0"/>
              <a:t>食直前↑　　　　↑皆既食中　↑</a:t>
            </a:r>
            <a:r>
              <a:rPr kumimoji="1" lang="en-US" altLang="ja-JP" dirty="0" smtClean="0"/>
              <a:t>11/26</a:t>
            </a:r>
            <a:r>
              <a:rPr kumimoji="1" lang="ja-JP" altLang="en-US" dirty="0" smtClean="0"/>
              <a:t>増光中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7818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C2-C1)</a:t>
            </a:r>
            <a:r>
              <a:rPr kumimoji="1" lang="ja-JP" altLang="en-US" dirty="0" smtClean="0"/>
              <a:t>の時刻・高度変化など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650" y="4321053"/>
            <a:ext cx="3886200" cy="233378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921314" y="2265356"/>
            <a:ext cx="39360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Ｐゴシック" panose="020B0600070205080204" pitchFamily="50" charset="-128"/>
              </a:rPr>
              <a:t>南中時刻　</a:t>
            </a:r>
            <a:r>
              <a:rPr lang="en-US" altLang="ja-JP" sz="2800" dirty="0" smtClean="0">
                <a:latin typeface="ＭＳ Ｐゴシック" panose="020B0600070205080204" pitchFamily="50" charset="-128"/>
              </a:rPr>
              <a:t>22:21:49</a:t>
            </a:r>
          </a:p>
          <a:p>
            <a:endParaRPr lang="en-US" altLang="ja-JP" sz="2800" dirty="0">
              <a:latin typeface="ＭＳ Ｐゴシック" panose="020B0600070205080204" pitchFamily="50" charset="-128"/>
            </a:endParaRPr>
          </a:p>
          <a:p>
            <a:r>
              <a:rPr lang="ja-JP" altLang="en-US" sz="2800" dirty="0" smtClean="0">
                <a:latin typeface="ＭＳ Ｐゴシック" panose="020B0600070205080204" pitchFamily="50" charset="-128"/>
              </a:rPr>
              <a:t>朝方　薄曇りとなる</a:t>
            </a:r>
            <a:endParaRPr lang="en-US" altLang="ja-JP" sz="2800" dirty="0" smtClean="0">
              <a:latin typeface="ＭＳ Ｐゴシック" panose="020B0600070205080204" pitchFamily="50" charset="-128"/>
            </a:endParaRPr>
          </a:p>
          <a:p>
            <a:endParaRPr lang="en-US" altLang="ja-JP" sz="2800" dirty="0">
              <a:latin typeface="ＭＳ Ｐゴシック" panose="020B0600070205080204" pitchFamily="50" charset="-128"/>
            </a:endParaRPr>
          </a:p>
        </p:txBody>
      </p:sp>
      <p:pic>
        <p:nvPicPr>
          <p:cNvPr id="12" name="コンテンツ プレースホルダー 1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5800" y="1690689"/>
            <a:ext cx="3886200" cy="233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29150" y="2208576"/>
            <a:ext cx="3886200" cy="3886200"/>
          </a:xfr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0" y="2208576"/>
            <a:ext cx="3886200" cy="38862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空</a:t>
            </a:r>
            <a:r>
              <a:rPr lang="ja-JP" altLang="en-US" dirty="0" smtClean="0"/>
              <a:t>のかぶり（</a:t>
            </a:r>
            <a:r>
              <a:rPr lang="en-US" altLang="ja-JP" dirty="0" smtClean="0"/>
              <a:t>17</a:t>
            </a:r>
            <a:r>
              <a:rPr lang="ja-JP" altLang="en-US" dirty="0" smtClean="0"/>
              <a:t>時，</a:t>
            </a:r>
            <a:r>
              <a:rPr lang="en-US" altLang="ja-JP" dirty="0" smtClean="0"/>
              <a:t>4</a:t>
            </a:r>
            <a:r>
              <a:rPr lang="ja-JP" altLang="en-US" dirty="0" smtClean="0"/>
              <a:t>時）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231" y="3901718"/>
            <a:ext cx="932769" cy="49991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016" y="3139718"/>
            <a:ext cx="932769" cy="49991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389473" y="3861040"/>
            <a:ext cx="83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τ</a:t>
            </a:r>
            <a:r>
              <a:rPr kumimoji="1" lang="en-US" altLang="ja-JP" dirty="0" err="1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Per</a:t>
            </a:r>
            <a:endParaRPr kumimoji="1" lang="ja-JP" altLang="en-US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66615" y="4577790"/>
            <a:ext cx="83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τ</a:t>
            </a:r>
            <a:r>
              <a:rPr kumimoji="1" lang="en-US" altLang="ja-JP" dirty="0" err="1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Per</a:t>
            </a:r>
            <a:endParaRPr kumimoji="1" lang="ja-JP" altLang="en-US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36979" y="1710518"/>
            <a:ext cx="803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γ</a:t>
            </a:r>
            <a:r>
              <a:rPr lang="ja-JP" altLang="en-US" dirty="0" smtClean="0"/>
              <a:t>　</a:t>
            </a:r>
            <a:r>
              <a:rPr lang="en-US" altLang="ja-JP" dirty="0" smtClean="0"/>
              <a:t>Per</a:t>
            </a:r>
            <a:r>
              <a:rPr lang="ja-JP" altLang="en-US" dirty="0" smtClean="0"/>
              <a:t>と</a:t>
            </a:r>
            <a:r>
              <a:rPr lang="en-US" altLang="ja-JP" dirty="0" smtClean="0"/>
              <a:t>C1</a:t>
            </a:r>
            <a:r>
              <a:rPr lang="ja-JP" altLang="en-US" dirty="0" smtClean="0"/>
              <a:t>はかぶりの影響が異なる（コントラストを強めた）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3734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01451" cy="1325563"/>
          </a:xfrm>
        </p:spPr>
        <p:txBody>
          <a:bodyPr/>
          <a:lstStyle/>
          <a:p>
            <a:r>
              <a:rPr lang="ja-JP" altLang="en-US" dirty="0" smtClean="0"/>
              <a:t>比較星・チェック星を変えてみよう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/>
              <a:t>取り急ぎチェックするときは赤枠から青枠を引く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V</a:t>
            </a:r>
            <a:r>
              <a:rPr lang="ja-JP" altLang="en-US" dirty="0" smtClean="0"/>
              <a:t> </a:t>
            </a:r>
            <a:r>
              <a:rPr lang="ja-JP" altLang="en-US" dirty="0"/>
              <a:t>－ </a:t>
            </a:r>
            <a:r>
              <a:rPr kumimoji="1" lang="en-US" altLang="ja-JP" dirty="0" smtClean="0"/>
              <a:t>C1)</a:t>
            </a:r>
            <a:r>
              <a:rPr kumimoji="1" lang="ja-JP" altLang="en-US" dirty="0" smtClean="0"/>
              <a:t>－（</a:t>
            </a:r>
            <a:r>
              <a:rPr kumimoji="1" lang="en-US" altLang="ja-JP" dirty="0" smtClean="0"/>
              <a:t>C2</a:t>
            </a:r>
            <a:r>
              <a:rPr lang="ja-JP" altLang="en-US" dirty="0"/>
              <a:t> － </a:t>
            </a:r>
            <a:r>
              <a:rPr kumimoji="1" lang="en-US" altLang="ja-JP" dirty="0" smtClean="0"/>
              <a:t>C1)</a:t>
            </a:r>
          </a:p>
          <a:p>
            <a:pPr marL="0" indent="0">
              <a:buNone/>
            </a:pPr>
            <a:r>
              <a:rPr lang="ja-JP" altLang="en-US" dirty="0" smtClean="0"/>
              <a:t>＝</a:t>
            </a:r>
            <a:r>
              <a:rPr lang="en-US" altLang="ja-JP" dirty="0" smtClean="0"/>
              <a:t>V</a:t>
            </a:r>
            <a:r>
              <a:rPr lang="ja-JP" altLang="en-US" dirty="0" err="1" smtClean="0"/>
              <a:t>ー</a:t>
            </a:r>
            <a:r>
              <a:rPr lang="en-US" altLang="ja-JP" dirty="0" smtClean="0"/>
              <a:t>C2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>
                <a:latin typeface="ＭＳ Ｐゴシック" panose="020B0600070205080204" pitchFamily="50" charset="-128"/>
              </a:rPr>
              <a:t>◎</a:t>
            </a:r>
            <a:r>
              <a:rPr lang="en-US" altLang="ja-JP" dirty="0">
                <a:latin typeface="ＭＳ Ｐゴシック" panose="020B0600070205080204" pitchFamily="50" charset="-128"/>
              </a:rPr>
              <a:t>γ Per</a:t>
            </a:r>
            <a:r>
              <a:rPr lang="ja-JP" altLang="en-US" dirty="0">
                <a:latin typeface="ＭＳ Ｐゴシック" panose="020B0600070205080204" pitchFamily="50" charset="-128"/>
              </a:rPr>
              <a:t>と</a:t>
            </a:r>
            <a:r>
              <a:rPr lang="en-US" altLang="ja-JP" dirty="0">
                <a:latin typeface="ＭＳ Ｐゴシック" panose="020B0600070205080204" pitchFamily="50" charset="-128"/>
              </a:rPr>
              <a:t>C1</a:t>
            </a:r>
            <a:r>
              <a:rPr lang="ja-JP" altLang="en-US" dirty="0">
                <a:latin typeface="ＭＳ Ｐゴシック" panose="020B0600070205080204" pitchFamily="50" charset="-128"/>
              </a:rPr>
              <a:t>は同じ色</a:t>
            </a:r>
            <a:endParaRPr lang="en-US" altLang="ja-JP" dirty="0">
              <a:latin typeface="ＭＳ Ｐゴシック" panose="020B0600070205080204" pitchFamily="50" charset="-128"/>
            </a:endParaRPr>
          </a:p>
          <a:p>
            <a:r>
              <a:rPr lang="en-US" altLang="ja-JP" dirty="0">
                <a:latin typeface="ＭＳ Ｐゴシック" panose="020B0600070205080204" pitchFamily="50" charset="-128"/>
              </a:rPr>
              <a:t>×</a:t>
            </a:r>
            <a:r>
              <a:rPr lang="ja-JP" altLang="en-US" dirty="0"/>
              <a:t> 赤経の違い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背景のかぶりの違い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4328" t="28973" r="60746" b="38656"/>
          <a:stretch/>
        </p:blipFill>
        <p:spPr>
          <a:xfrm>
            <a:off x="-368490" y="1951630"/>
            <a:ext cx="4554768" cy="23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39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直線の交点の求め方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22824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/>
              <a:t>食</a:t>
            </a:r>
            <a:r>
              <a:rPr lang="ja-JP" altLang="en-US" dirty="0" smtClean="0"/>
              <a:t>の要素</a:t>
            </a:r>
            <a:r>
              <a:rPr lang="en-US" altLang="ja-JP" dirty="0" err="1" smtClean="0"/>
              <a:t>ⅠⅡⅢⅣ</a:t>
            </a:r>
            <a:endParaRPr lang="en-US" altLang="ja-JP" dirty="0" smtClean="0"/>
          </a:p>
          <a:p>
            <a:pPr marL="0" indent="0" algn="ctr">
              <a:buNone/>
            </a:pPr>
            <a:endParaRPr lang="en-US" altLang="ja-JP" dirty="0"/>
          </a:p>
          <a:p>
            <a:r>
              <a:rPr kumimoji="1" lang="ja-JP" altLang="en-US" dirty="0" smtClean="0"/>
              <a:t>高校の数学で求められる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y=</a:t>
            </a:r>
            <a:r>
              <a:rPr lang="en-US" altLang="ja-JP" dirty="0" err="1"/>
              <a:t>ax+b</a:t>
            </a:r>
            <a:r>
              <a:rPr lang="en-US" altLang="ja-JP" dirty="0"/>
              <a:t>		</a:t>
            </a:r>
          </a:p>
          <a:p>
            <a:pPr marL="0" indent="0">
              <a:buNone/>
            </a:pPr>
            <a:r>
              <a:rPr lang="en-US" altLang="ja-JP" dirty="0" smtClean="0"/>
              <a:t>y=</a:t>
            </a:r>
            <a:r>
              <a:rPr lang="en-US" altLang="ja-JP" dirty="0" err="1" smtClean="0"/>
              <a:t>Ax+B</a:t>
            </a:r>
            <a:r>
              <a:rPr lang="en-US" altLang="ja-JP" dirty="0"/>
              <a:t>	</a:t>
            </a:r>
          </a:p>
          <a:p>
            <a:pPr marL="0" indent="0">
              <a:buNone/>
            </a:pPr>
            <a:r>
              <a:rPr lang="ja-JP" altLang="en-US" dirty="0"/>
              <a:t>交点の座標	</a:t>
            </a:r>
          </a:p>
          <a:p>
            <a:pPr marL="0" indent="0">
              <a:buNone/>
            </a:pPr>
            <a:r>
              <a:rPr lang="en-US" altLang="ja-JP" dirty="0"/>
              <a:t>x=(B</a:t>
            </a:r>
            <a:r>
              <a:rPr lang="ja-JP" altLang="en-US" dirty="0"/>
              <a:t>－</a:t>
            </a:r>
            <a:r>
              <a:rPr lang="ja-JP" altLang="en-US" dirty="0" err="1" smtClean="0"/>
              <a:t>ｂ</a:t>
            </a:r>
            <a:r>
              <a:rPr lang="en-US" altLang="ja-JP" dirty="0"/>
              <a:t>) </a:t>
            </a:r>
            <a:r>
              <a:rPr lang="ja-JP" altLang="en-US" dirty="0" smtClean="0"/>
              <a:t>／</a:t>
            </a:r>
            <a:r>
              <a:rPr lang="ja-JP" altLang="en-US" dirty="0"/>
              <a:t>（ａーＡ）	</a:t>
            </a:r>
          </a:p>
          <a:p>
            <a:pPr marL="0" indent="0">
              <a:buNone/>
            </a:pPr>
            <a:r>
              <a:rPr lang="en-US" altLang="ja-JP" dirty="0"/>
              <a:t>y=(</a:t>
            </a:r>
            <a:r>
              <a:rPr lang="en-US" altLang="ja-JP" dirty="0" err="1"/>
              <a:t>aB</a:t>
            </a:r>
            <a:r>
              <a:rPr lang="ja-JP" altLang="en-US" dirty="0"/>
              <a:t>－</a:t>
            </a:r>
            <a:r>
              <a:rPr lang="en-US" altLang="ja-JP" dirty="0"/>
              <a:t>Ab)</a:t>
            </a:r>
            <a:r>
              <a:rPr lang="ja-JP" altLang="en-US" dirty="0"/>
              <a:t>／（ａ－Ａ）	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smtClean="0"/>
              <a:t>Excel</a:t>
            </a:r>
            <a:r>
              <a:rPr lang="ja-JP" altLang="en-US" dirty="0" smtClean="0"/>
              <a:t>　</a:t>
            </a:r>
            <a:r>
              <a:rPr lang="en-US" altLang="ja-JP" dirty="0" smtClean="0"/>
              <a:t>or</a:t>
            </a:r>
            <a:r>
              <a:rPr lang="ja-JP" altLang="en-US" dirty="0" smtClean="0"/>
              <a:t>　</a:t>
            </a:r>
            <a:r>
              <a:rPr lang="en-US" altLang="ja-JP" dirty="0" smtClean="0"/>
              <a:t>Python</a:t>
            </a:r>
            <a:r>
              <a:rPr lang="ja-JP" altLang="en-US" dirty="0" smtClean="0"/>
              <a:t>？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43969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本日の発表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VV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Cep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等星）の観測から得た，明るい天体の観測法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/>
              <a:t>同</a:t>
            </a:r>
            <a:r>
              <a:rPr lang="ja-JP" altLang="en-US" dirty="0" smtClean="0"/>
              <a:t>方法による</a:t>
            </a:r>
            <a:r>
              <a:rPr lang="en-US" altLang="ja-JP" dirty="0" smtClean="0"/>
              <a:t>ɤ</a:t>
            </a:r>
            <a:r>
              <a:rPr lang="ja-JP" altLang="en-US" dirty="0" smtClean="0"/>
              <a:t>　</a:t>
            </a:r>
            <a:r>
              <a:rPr lang="en-US" altLang="ja-JP" dirty="0" smtClean="0"/>
              <a:t>Per</a:t>
            </a:r>
            <a:r>
              <a:rPr lang="ja-JP" altLang="en-US" dirty="0" smtClean="0"/>
              <a:t>の観測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1215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" name="コンテンツ プレースホルダー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" t="628" r="52647" b="34374"/>
          <a:stretch/>
        </p:blipFill>
        <p:spPr>
          <a:xfrm>
            <a:off x="628650" y="365126"/>
            <a:ext cx="7911500" cy="613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小口径</a:t>
            </a:r>
            <a:r>
              <a:rPr kumimoji="1" lang="en-US" altLang="ja-JP" dirty="0" smtClean="0"/>
              <a:t>CCD</a:t>
            </a:r>
            <a:r>
              <a:rPr kumimoji="1" lang="ja-JP" altLang="en-US" dirty="0" smtClean="0"/>
              <a:t>カメラ等でも高精度測光が可能</a:t>
            </a:r>
            <a:endParaRPr kumimoji="1" lang="en-US" altLang="ja-JP" dirty="0" smtClean="0"/>
          </a:p>
          <a:p>
            <a:r>
              <a:rPr lang="ja-JP" altLang="en-US" dirty="0" smtClean="0"/>
              <a:t>協同</a:t>
            </a:r>
            <a:r>
              <a:rPr lang="ja-JP" altLang="en-US" dirty="0"/>
              <a:t>観測</a:t>
            </a:r>
            <a:r>
              <a:rPr lang="ja-JP" altLang="en-US" dirty="0" smtClean="0"/>
              <a:t>で完全な光度曲線を得る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高校生へ天文教育</a:t>
            </a:r>
            <a:endParaRPr kumimoji="1" lang="en-US" altLang="ja-JP" dirty="0"/>
          </a:p>
          <a:p>
            <a:r>
              <a:rPr lang="ja-JP" altLang="en-US" dirty="0" smtClean="0"/>
              <a:t>協同観測の楽しみ</a:t>
            </a:r>
            <a:endParaRPr lang="en-US" altLang="ja-JP" dirty="0" smtClean="0"/>
          </a:p>
          <a:p>
            <a:r>
              <a:rPr kumimoji="1" lang="ja-JP" altLang="en-US" dirty="0"/>
              <a:t>夢</a:t>
            </a:r>
            <a:r>
              <a:rPr kumimoji="1" lang="ja-JP" altLang="en-US" dirty="0" smtClean="0"/>
              <a:t>を持って次回十数年後めざし生きる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539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VV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Cep</a:t>
            </a:r>
            <a:r>
              <a:rPr kumimoji="1" lang="ja-JP" altLang="en-US" dirty="0" smtClean="0"/>
              <a:t>の観測から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2017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月～</a:t>
            </a:r>
            <a:r>
              <a:rPr kumimoji="1" lang="en-US" altLang="ja-JP" dirty="0" smtClean="0"/>
              <a:t>2019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月</a:t>
            </a:r>
            <a:endParaRPr kumimoji="1" lang="en-US" altLang="ja-JP" dirty="0" smtClean="0"/>
          </a:p>
          <a:p>
            <a:r>
              <a:rPr kumimoji="1" lang="en-US" altLang="ja-JP" dirty="0" smtClean="0"/>
              <a:t>VV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Cep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4.88</a:t>
            </a:r>
            <a:r>
              <a:rPr kumimoji="1" lang="ja-JP" altLang="en-US" dirty="0" smtClean="0"/>
              <a:t>－</a:t>
            </a:r>
            <a:r>
              <a:rPr kumimoji="1" lang="en-US" altLang="ja-JP" dirty="0" smtClean="0"/>
              <a:t>5.40V</a:t>
            </a:r>
            <a:r>
              <a:rPr kumimoji="1" lang="ja-JP" altLang="en-US" dirty="0" smtClean="0"/>
              <a:t>　７４９８日</a:t>
            </a:r>
            <a:endParaRPr kumimoji="1" lang="en-US" altLang="ja-JP" dirty="0" smtClean="0"/>
          </a:p>
          <a:p>
            <a:r>
              <a:rPr lang="en-US" altLang="ja-JP" dirty="0" smtClean="0"/>
              <a:t>60mm</a:t>
            </a:r>
            <a:r>
              <a:rPr lang="ja-JP" altLang="en-US" dirty="0" smtClean="0"/>
              <a:t>望遠鏡＋測光フィルター＋冷却</a:t>
            </a:r>
            <a:r>
              <a:rPr lang="en-US" altLang="ja-JP" dirty="0" smtClean="0"/>
              <a:t>CCD</a:t>
            </a:r>
            <a:r>
              <a:rPr lang="ja-JP" altLang="en-US" dirty="0" smtClean="0"/>
              <a:t>カメラ</a:t>
            </a:r>
            <a:endParaRPr lang="en-US" altLang="ja-JP" dirty="0"/>
          </a:p>
          <a:p>
            <a:r>
              <a:rPr kumimoji="1" lang="ja-JP" altLang="en-US" dirty="0" smtClean="0"/>
              <a:t>放置観測（小型赤道</a:t>
            </a:r>
            <a:r>
              <a:rPr lang="ja-JP" altLang="en-US" dirty="0" smtClean="0"/>
              <a:t>儀追尾）</a:t>
            </a:r>
            <a:endParaRPr kumimoji="1" lang="en-US" altLang="ja-JP" dirty="0" smtClean="0"/>
          </a:p>
          <a:p>
            <a:r>
              <a:rPr lang="ja-JP" altLang="en-US" dirty="0" smtClean="0"/>
              <a:t>予想外の高精度な結果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高精度測光のために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光学系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ダーク，フラット処理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十分な光量　大口径　長時間露出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ピントぼかし法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/>
              <a:t>観測地の条件</a:t>
            </a:r>
            <a:endParaRPr kumimoji="1" lang="en-US" altLang="ja-JP" dirty="0" smtClean="0"/>
          </a:p>
          <a:p>
            <a:r>
              <a:rPr lang="ja-JP" altLang="en-US" dirty="0" smtClean="0"/>
              <a:t>天候</a:t>
            </a:r>
            <a:endParaRPr lang="en-US" altLang="ja-JP" dirty="0" smtClean="0"/>
          </a:p>
          <a:p>
            <a:r>
              <a:rPr kumimoji="1" lang="ja-JP" altLang="en-US" dirty="0" smtClean="0"/>
              <a:t>市街光　薄明　低高度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37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観測機材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>
          <a:xfrm>
            <a:off x="4109736" y="1825625"/>
            <a:ext cx="4405614" cy="4351338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タカハシ</a:t>
            </a:r>
            <a:r>
              <a:rPr kumimoji="1" lang="en-US" altLang="ja-JP" dirty="0" smtClean="0"/>
              <a:t>FS-</a:t>
            </a:r>
            <a:r>
              <a:rPr kumimoji="1" lang="ja-JP" altLang="en-US" dirty="0" smtClean="0"/>
              <a:t>６０</a:t>
            </a:r>
            <a:r>
              <a:rPr kumimoji="1" lang="en-US" altLang="ja-JP" dirty="0" smtClean="0"/>
              <a:t>CB</a:t>
            </a:r>
            <a:r>
              <a:rPr kumimoji="1" lang="ja-JP" altLang="en-US" dirty="0" smtClean="0"/>
              <a:t>屈折望遠鏡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フローライトアポクロマート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口径６０ｍｍ　焦点距離</a:t>
            </a:r>
            <a:r>
              <a:rPr kumimoji="1" lang="en-US" altLang="ja-JP" dirty="0" smtClean="0"/>
              <a:t>355mm</a:t>
            </a:r>
          </a:p>
          <a:p>
            <a:r>
              <a:rPr lang="en-US" altLang="ja-JP" dirty="0"/>
              <a:t>SBIG</a:t>
            </a:r>
            <a:r>
              <a:rPr lang="ja-JP" altLang="ja-JP" dirty="0"/>
              <a:t>　</a:t>
            </a:r>
            <a:r>
              <a:rPr lang="en-US" altLang="ja-JP" dirty="0"/>
              <a:t>ST-9XEi</a:t>
            </a:r>
            <a:r>
              <a:rPr lang="ja-JP" altLang="ja-JP" dirty="0"/>
              <a:t>（</a:t>
            </a:r>
            <a:r>
              <a:rPr lang="en-US" altLang="ja-JP" dirty="0"/>
              <a:t>NABG</a:t>
            </a:r>
            <a:r>
              <a:rPr lang="ja-JP" altLang="ja-JP" dirty="0"/>
              <a:t>）</a:t>
            </a:r>
            <a:r>
              <a:rPr lang="en-US" altLang="ja-JP" dirty="0"/>
              <a:t>Kodak</a:t>
            </a:r>
            <a:r>
              <a:rPr lang="ja-JP" altLang="ja-JP" dirty="0" smtClean="0"/>
              <a:t>社製</a:t>
            </a:r>
            <a:r>
              <a:rPr lang="en-US" altLang="ja-JP" dirty="0" smtClean="0"/>
              <a:t>KAF-0261E</a:t>
            </a:r>
            <a:r>
              <a:rPr lang="ja-JP" altLang="ja-JP" dirty="0"/>
              <a:t>・</a:t>
            </a:r>
            <a:r>
              <a:rPr lang="en-US" altLang="ja-JP" dirty="0" smtClean="0"/>
              <a:t>NABG</a:t>
            </a:r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10.2×10.2mm</a:t>
            </a:r>
            <a:r>
              <a:rPr lang="ja-JP" altLang="ja-JP" dirty="0"/>
              <a:t>：</a:t>
            </a:r>
            <a:r>
              <a:rPr lang="en-US" altLang="ja-JP" dirty="0"/>
              <a:t>512×512</a:t>
            </a:r>
            <a:r>
              <a:rPr lang="ja-JP" altLang="ja-JP" dirty="0"/>
              <a:t>画素（</a:t>
            </a:r>
            <a:r>
              <a:rPr lang="en-US" altLang="ja-JP" dirty="0"/>
              <a:t>20μ</a:t>
            </a:r>
            <a:r>
              <a:rPr lang="ja-JP" altLang="ja-JP" dirty="0"/>
              <a:t>角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r>
              <a:rPr kumimoji="1" lang="ja-JP" altLang="en-US" dirty="0" smtClean="0"/>
              <a:t>視野１．６６</a:t>
            </a:r>
            <a:r>
              <a:rPr kumimoji="1" lang="en-US" altLang="ja-JP" dirty="0" smtClean="0"/>
              <a:t>°</a:t>
            </a:r>
          </a:p>
          <a:p>
            <a:r>
              <a:rPr lang="ja-JP" altLang="en-US" dirty="0" smtClean="0"/>
              <a:t>五藤光学マーク</a:t>
            </a:r>
            <a:r>
              <a:rPr lang="en-US" altLang="ja-JP" dirty="0" smtClean="0"/>
              <a:t>X</a:t>
            </a:r>
            <a:r>
              <a:rPr lang="ja-JP" altLang="en-US" dirty="0" smtClean="0"/>
              <a:t>赤道儀　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6" y="1825625"/>
            <a:ext cx="3860944" cy="2569941"/>
          </a:xfrm>
          <a:prstGeom prst="rect">
            <a:avLst/>
          </a:prstGeom>
        </p:spPr>
      </p:pic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27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1" lang="ja-JP" altLang="en-US" dirty="0" smtClean="0"/>
              <a:t>観測から（</a:t>
            </a:r>
            <a:r>
              <a:rPr kumimoji="1" lang="en-US" altLang="ja-JP" dirty="0" smtClean="0"/>
              <a:t>V</a:t>
            </a:r>
            <a:r>
              <a:rPr kumimoji="1" lang="ja-JP" altLang="en-US" dirty="0" smtClean="0"/>
              <a:t>バンド）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046658" y="1655051"/>
            <a:ext cx="5097342" cy="4351338"/>
          </a:xfrm>
        </p:spPr>
        <p:txBody>
          <a:bodyPr/>
          <a:lstStyle/>
          <a:p>
            <a:r>
              <a:rPr kumimoji="1" lang="ja-JP" altLang="en-US" dirty="0" smtClean="0"/>
              <a:t>比較的安定した</a:t>
            </a:r>
            <a:r>
              <a:rPr lang="ja-JP" altLang="en-US" dirty="0" smtClean="0"/>
              <a:t>空９</a:t>
            </a:r>
            <a:r>
              <a:rPr lang="en-US" altLang="ja-JP" dirty="0" smtClean="0"/>
              <a:t>/</a:t>
            </a:r>
            <a:r>
              <a:rPr lang="ja-JP" altLang="en-US" dirty="0" smtClean="0"/>
              <a:t>２５</a:t>
            </a:r>
            <a:r>
              <a:rPr lang="en-US" altLang="ja-JP" dirty="0" smtClean="0"/>
              <a:t>(</a:t>
            </a:r>
            <a:r>
              <a:rPr lang="ja-JP" altLang="en-US" dirty="0" smtClean="0"/>
              <a:t>上</a:t>
            </a:r>
            <a:r>
              <a:rPr lang="en-US" altLang="ja-JP" dirty="0" smtClean="0"/>
              <a:t>)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 smtClean="0"/>
              <a:t>途中からクリアな</a:t>
            </a:r>
            <a:r>
              <a:rPr lang="ja-JP" altLang="en-US" dirty="0" smtClean="0"/>
              <a:t>空１１</a:t>
            </a:r>
            <a:r>
              <a:rPr lang="en-US" altLang="ja-JP" dirty="0" smtClean="0"/>
              <a:t>/</a:t>
            </a:r>
            <a:r>
              <a:rPr lang="ja-JP" altLang="en-US" dirty="0" smtClean="0"/>
              <a:t>７</a:t>
            </a:r>
            <a:r>
              <a:rPr lang="en-US" altLang="ja-JP" dirty="0" smtClean="0"/>
              <a:t>(</a:t>
            </a:r>
            <a:r>
              <a:rPr lang="ja-JP" altLang="en-US" dirty="0" smtClean="0"/>
              <a:t>下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1" y="336439"/>
            <a:ext cx="3871627" cy="29571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0" y="3706792"/>
            <a:ext cx="3936188" cy="29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7241" y="329616"/>
            <a:ext cx="8704162" cy="1325563"/>
          </a:xfrm>
        </p:spPr>
        <p:txBody>
          <a:bodyPr/>
          <a:lstStyle/>
          <a:p>
            <a:r>
              <a:rPr kumimoji="1" lang="ja-JP" altLang="en-US" dirty="0" smtClean="0"/>
              <a:t>何回観測したら一定値になるか？</a:t>
            </a:r>
            <a:endParaRPr kumimoji="1" lang="ja-JP" altLang="en-US" dirty="0"/>
          </a:p>
        </p:txBody>
      </p:sp>
      <p:sp>
        <p:nvSpPr>
          <p:cNvPr id="9" name="下矢印 8"/>
          <p:cNvSpPr/>
          <p:nvPr/>
        </p:nvSpPr>
        <p:spPr>
          <a:xfrm flipV="1">
            <a:off x="1988597" y="5708341"/>
            <a:ext cx="204188" cy="248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675705" y="2019215"/>
            <a:ext cx="4288353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逐次平均法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2017/9/25</a:t>
            </a:r>
            <a:r>
              <a:rPr lang="ja-JP" altLang="en-US" dirty="0" smtClean="0"/>
              <a:t>　</a:t>
            </a:r>
            <a:r>
              <a:rPr lang="en-US" altLang="ja-JP" dirty="0" smtClean="0"/>
              <a:t>VV  Cep</a:t>
            </a:r>
            <a:r>
              <a:rPr lang="ja-JP" altLang="en-US" dirty="0" smtClean="0"/>
              <a:t>の観測から</a:t>
            </a:r>
            <a:endParaRPr lang="en-US" altLang="ja-JP" dirty="0" smtClean="0"/>
          </a:p>
          <a:p>
            <a:r>
              <a:rPr lang="ja-JP" altLang="en-US" dirty="0"/>
              <a:t>観測</a:t>
            </a:r>
            <a:r>
              <a:rPr lang="ja-JP" altLang="en-US" dirty="0" smtClean="0"/>
              <a:t>の</a:t>
            </a:r>
            <a:r>
              <a:rPr lang="ja-JP" altLang="en-US" dirty="0"/>
              <a:t>初</a:t>
            </a:r>
            <a:r>
              <a:rPr lang="ja-JP" altLang="en-US" dirty="0" smtClean="0"/>
              <a:t>めから，平均値を求める</a:t>
            </a:r>
            <a:endParaRPr lang="en-US" altLang="ja-JP" dirty="0" smtClean="0"/>
          </a:p>
          <a:p>
            <a:r>
              <a:rPr lang="en-US" altLang="ja-JP" dirty="0"/>
              <a:t>1</a:t>
            </a:r>
            <a:r>
              <a:rPr lang="ja-JP" altLang="en-US" dirty="0" smtClean="0"/>
              <a:t>回目　１，</a:t>
            </a:r>
            <a:r>
              <a:rPr lang="en-US" altLang="ja-JP" dirty="0" smtClean="0"/>
              <a:t>2</a:t>
            </a:r>
            <a:r>
              <a:rPr lang="ja-JP" altLang="en-US" dirty="0" smtClean="0"/>
              <a:t>番目の平均値</a:t>
            </a:r>
            <a:endParaRPr lang="en-US" altLang="ja-JP" dirty="0" smtClean="0"/>
          </a:p>
          <a:p>
            <a:r>
              <a:rPr lang="en-US" altLang="ja-JP" dirty="0"/>
              <a:t>2</a:t>
            </a:r>
            <a:r>
              <a:rPr lang="ja-JP" altLang="en-US" dirty="0" smtClean="0"/>
              <a:t>回目　１～３番目の平均値</a:t>
            </a:r>
            <a:endParaRPr lang="en-US" altLang="ja-JP" dirty="0" smtClean="0"/>
          </a:p>
          <a:p>
            <a:r>
              <a:rPr lang="en-US" altLang="ja-JP" dirty="0"/>
              <a:t>3</a:t>
            </a:r>
            <a:r>
              <a:rPr lang="ja-JP" altLang="en-US" dirty="0" smtClean="0"/>
              <a:t>回目　１～４番目の平均値</a:t>
            </a:r>
            <a:endParaRPr lang="en-US" altLang="ja-JP" dirty="0" smtClean="0"/>
          </a:p>
          <a:p>
            <a:r>
              <a:rPr lang="ja-JP" altLang="en-US" dirty="0" smtClean="0"/>
              <a:t>・</a:t>
            </a:r>
            <a:endParaRPr lang="en-US" altLang="ja-JP" dirty="0" smtClean="0"/>
          </a:p>
          <a:p>
            <a:r>
              <a:rPr lang="ja-JP" altLang="en-US" dirty="0" smtClean="0"/>
              <a:t>・</a:t>
            </a:r>
            <a:endParaRPr lang="en-US" altLang="ja-JP" dirty="0" smtClean="0"/>
          </a:p>
          <a:p>
            <a:r>
              <a:rPr lang="ja-JP" altLang="en-US" dirty="0"/>
              <a:t>平均値</a:t>
            </a:r>
            <a:r>
              <a:rPr lang="ja-JP" altLang="en-US" dirty="0" smtClean="0"/>
              <a:t>の差が</a:t>
            </a:r>
            <a:r>
              <a:rPr lang="en-US" altLang="ja-JP" dirty="0" smtClean="0"/>
              <a:t>0.001</a:t>
            </a:r>
            <a:r>
              <a:rPr lang="ja-JP" altLang="en-US" dirty="0" smtClean="0"/>
              <a:t>未満になるまでの回数</a:t>
            </a:r>
            <a:endParaRPr lang="en-US" altLang="ja-JP" dirty="0" smtClean="0"/>
          </a:p>
          <a:p>
            <a:r>
              <a:rPr lang="ja-JP" altLang="en-US" dirty="0" smtClean="0"/>
              <a:t>を求める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>
                <a:solidFill>
                  <a:srgbClr val="FF0000"/>
                </a:solidFill>
              </a:rPr>
              <a:t>１４回目からは，ほぼ一定の明るさ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8" y="1573745"/>
            <a:ext cx="3293932" cy="2470449"/>
          </a:xfrm>
          <a:prstGeom prst="rect">
            <a:avLst/>
          </a:prstGeom>
        </p:spPr>
      </p:pic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8" y="4001294"/>
            <a:ext cx="3373191" cy="2529893"/>
          </a:xfrm>
        </p:spPr>
      </p:pic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563039" y="5509548"/>
            <a:ext cx="1" cy="3894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5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 smtClean="0"/>
              <a:t>観測日と一定の等級となる回数</a:t>
            </a:r>
            <a:endParaRPr kumimoji="1" lang="ja-JP" altLang="en-US" sz="4000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224749"/>
              </p:ext>
            </p:extLst>
          </p:nvPr>
        </p:nvGraphicFramePr>
        <p:xfrm>
          <a:off x="628650" y="1825625"/>
          <a:ext cx="788670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336"/>
                <a:gridCol w="563336"/>
                <a:gridCol w="563336"/>
                <a:gridCol w="563336"/>
                <a:gridCol w="563336"/>
                <a:gridCol w="563336"/>
                <a:gridCol w="563336"/>
                <a:gridCol w="563336"/>
                <a:gridCol w="563336"/>
                <a:gridCol w="563336"/>
                <a:gridCol w="563336"/>
                <a:gridCol w="563336"/>
                <a:gridCol w="563336"/>
                <a:gridCol w="5633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</a:t>
                      </a:r>
                      <a:r>
                        <a:rPr kumimoji="1" lang="ja-JP" altLang="en-US" dirty="0" smtClean="0"/>
                        <a:t>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回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回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１１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回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１２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回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回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２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回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３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回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2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よりよい測光精度のために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一夜に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回程度の等級を得る場合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時間程度多色連続測光をする。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バラつきの少ない時間帯のデータを取り出す。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en-US" altLang="ja-JP" dirty="0" smtClean="0"/>
              <a:t>20</a:t>
            </a:r>
            <a:r>
              <a:rPr lang="ja-JP" altLang="en-US" dirty="0"/>
              <a:t>回</a:t>
            </a:r>
            <a:r>
              <a:rPr lang="ja-JP" altLang="en-US" dirty="0" smtClean="0"/>
              <a:t>の平均値をもとめる。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経験上</a:t>
            </a:r>
            <a:r>
              <a:rPr lang="en-US" altLang="ja-JP" dirty="0" smtClean="0"/>
              <a:t>R</a:t>
            </a:r>
            <a:r>
              <a:rPr lang="ja-JP" altLang="en-US" dirty="0" err="1" smtClean="0"/>
              <a:t>ｃ</a:t>
            </a:r>
            <a:r>
              <a:rPr lang="ja-JP" altLang="en-US" dirty="0" smtClean="0"/>
              <a:t>は測光精度が高く，</a:t>
            </a:r>
            <a:r>
              <a:rPr lang="en-US" altLang="ja-JP" dirty="0" smtClean="0"/>
              <a:t>I</a:t>
            </a:r>
            <a:r>
              <a:rPr lang="ja-JP" altLang="en-US" dirty="0" err="1" smtClean="0"/>
              <a:t>ｃ</a:t>
            </a:r>
            <a:r>
              <a:rPr lang="ja-JP" altLang="en-US" dirty="0" smtClean="0"/>
              <a:t>，</a:t>
            </a:r>
            <a:r>
              <a:rPr lang="en-US" altLang="ja-JP" dirty="0" smtClean="0"/>
              <a:t>V</a:t>
            </a:r>
            <a:r>
              <a:rPr lang="ja-JP" altLang="en-US" dirty="0" err="1" smtClean="0"/>
              <a:t>，</a:t>
            </a:r>
            <a:r>
              <a:rPr lang="en-US" altLang="ja-JP" dirty="0" smtClean="0"/>
              <a:t>B</a:t>
            </a:r>
            <a:r>
              <a:rPr lang="ja-JP" altLang="en-US" dirty="0" smtClean="0"/>
              <a:t>と悪くなる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8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1434</TotalTime>
  <Words>451</Words>
  <Application>Microsoft Office PowerPoint</Application>
  <PresentationFormat>画面に合わせる (4:3)</PresentationFormat>
  <Paragraphs>218</Paragraphs>
  <Slides>21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8" baseType="lpstr">
      <vt:lpstr>ＭＳ Ｐゴシック</vt:lpstr>
      <vt:lpstr>ＭＳ Ｐ明朝</vt:lpstr>
      <vt:lpstr>ＭＳ 明朝</vt:lpstr>
      <vt:lpstr>Arial</vt:lpstr>
      <vt:lpstr>Calibri</vt:lpstr>
      <vt:lpstr>Calibri Light</vt:lpstr>
      <vt:lpstr>Office テーマ</vt:lpstr>
      <vt:lpstr>観測地の天候を考慮した明るい天体のための観測方法の改善</vt:lpstr>
      <vt:lpstr>本日の発表</vt:lpstr>
      <vt:lpstr>VV　Cepの観測から</vt:lpstr>
      <vt:lpstr>高精度測光のために</vt:lpstr>
      <vt:lpstr>観測機材</vt:lpstr>
      <vt:lpstr>観測から（Vバンド）</vt:lpstr>
      <vt:lpstr>何回観測したら一定値になるか？</vt:lpstr>
      <vt:lpstr>観測日と一定の等級となる回数</vt:lpstr>
      <vt:lpstr>よりよい測光精度のために</vt:lpstr>
      <vt:lpstr>VV Cepの観測結果（2017～2019）</vt:lpstr>
      <vt:lpstr>今月食を迎えた　ɤ Per　の観測</vt:lpstr>
      <vt:lpstr>観測機材</vt:lpstr>
      <vt:lpstr>ピントぼかし法で撮影</vt:lpstr>
      <vt:lpstr>γPerの観測結果</vt:lpstr>
      <vt:lpstr>(C2-C1) チェック星と比較星の差</vt:lpstr>
      <vt:lpstr>（C2-C1)の時刻・高度変化など</vt:lpstr>
      <vt:lpstr>空のかぶり（17時，4時）</vt:lpstr>
      <vt:lpstr>比較星・チェック星を変えてみよう</vt:lpstr>
      <vt:lpstr>2直線の交点の求め方</vt:lpstr>
      <vt:lpstr>PowerPoint プレゼンテーション</vt:lpstr>
      <vt:lpstr>まとめ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観測地の天候を考慮した明るい天体のための観測方法の改善</dc:title>
  <dc:creator>伊藤 芳春</dc:creator>
  <cp:lastModifiedBy>伊藤 芳春</cp:lastModifiedBy>
  <cp:revision>80</cp:revision>
  <dcterms:created xsi:type="dcterms:W3CDTF">2019-11-24T00:08:57Z</dcterms:created>
  <dcterms:modified xsi:type="dcterms:W3CDTF">2019-12-01T00:19:02Z</dcterms:modified>
</cp:coreProperties>
</file>