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3" r:id="rId8"/>
    <p:sldId id="262" r:id="rId9"/>
    <p:sldId id="265" r:id="rId10"/>
    <p:sldId id="280" r:id="rId11"/>
    <p:sldId id="266" r:id="rId12"/>
    <p:sldId id="267" r:id="rId13"/>
    <p:sldId id="268" r:id="rId14"/>
    <p:sldId id="269" r:id="rId15"/>
    <p:sldId id="279" r:id="rId16"/>
    <p:sldId id="271" r:id="rId17"/>
    <p:sldId id="272" r:id="rId18"/>
    <p:sldId id="273" r:id="rId19"/>
    <p:sldId id="270" r:id="rId20"/>
    <p:sldId id="274" r:id="rId21"/>
    <p:sldId id="275" r:id="rId22"/>
    <p:sldId id="276" r:id="rId23"/>
    <p:sldId id="282" r:id="rId24"/>
    <p:sldId id="281" r:id="rId25"/>
    <p:sldId id="277" r:id="rId26"/>
    <p:sldId id="278"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91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E:\DeskTop\et%20cetera\&#36899;&#26143;&#21193;&#24375;&#20250;\20190310\V888%20Mon%20&#33394;&#25351;&#25968;&#12539;2&#33394;&#22259;\Intrinsic%20Colors%20of%20O9-M9_V888M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V888 Mon   V-I</a:t>
            </a:r>
            <a:r>
              <a:rPr lang="en-US" altLang="ja-JP" baseline="0"/>
              <a:t> vs (B-V)-(V-I)</a:t>
            </a:r>
            <a:endParaRPr lang="ja-JP" altLang="en-US"/>
          </a:p>
        </c:rich>
      </c:tx>
      <c:layout>
        <c:manualLayout>
          <c:xMode val="edge"/>
          <c:yMode val="edge"/>
          <c:x val="0.27713838077932568"/>
          <c:y val="2.0100502512562814E-2"/>
        </c:manualLayout>
      </c:layout>
      <c:overlay val="0"/>
      <c:spPr>
        <a:noFill/>
        <a:ln>
          <a:noFill/>
        </a:ln>
        <a:effectLst/>
      </c:spPr>
    </c:title>
    <c:autoTitleDeleted val="0"/>
    <c:plotArea>
      <c:layout>
        <c:manualLayout>
          <c:layoutTarget val="inner"/>
          <c:xMode val="edge"/>
          <c:yMode val="edge"/>
          <c:x val="0.10714718352513626"/>
          <c:y val="0.11755443886097153"/>
          <c:w val="0.83646605764085313"/>
          <c:h val="0.72699059602474314"/>
        </c:manualLayout>
      </c:layout>
      <c:scatterChart>
        <c:scatterStyle val="lineMarker"/>
        <c:varyColors val="0"/>
        <c:ser>
          <c:idx val="4"/>
          <c:order val="4"/>
          <c:spPr>
            <a:ln w="28575">
              <a:solidFill>
                <a:schemeClr val="tx1"/>
              </a:solidFill>
            </a:ln>
          </c:spPr>
          <c:marker>
            <c:symbol val="none"/>
          </c:marker>
          <c:dPt>
            <c:idx val="1"/>
            <c:bubble3D val="0"/>
            <c:spPr>
              <a:ln w="28575">
                <a:solidFill>
                  <a:schemeClr val="tx1"/>
                </a:solidFill>
                <a:headEnd type="none"/>
                <a:tailEnd type="arrow"/>
              </a:ln>
            </c:spPr>
            <c:extLst>
              <c:ext xmlns:c16="http://schemas.microsoft.com/office/drawing/2014/chart" uri="{C3380CC4-5D6E-409C-BE32-E72D297353CC}">
                <c16:uniqueId val="{00000001-02E1-477E-B800-1A31A628646C}"/>
              </c:ext>
            </c:extLst>
          </c:dPt>
          <c:xVal>
            <c:numRef>
              <c:f>'V-I'!$AH$6:$AI$6</c:f>
              <c:numCache>
                <c:formatCode>General</c:formatCode>
                <c:ptCount val="2"/>
                <c:pt idx="0">
                  <c:v>0.4</c:v>
                </c:pt>
                <c:pt idx="1">
                  <c:v>0.75</c:v>
                </c:pt>
              </c:numCache>
            </c:numRef>
          </c:xVal>
          <c:yVal>
            <c:numRef>
              <c:f>'V-I'!$AH$7:$AI$7</c:f>
              <c:numCache>
                <c:formatCode>General</c:formatCode>
                <c:ptCount val="2"/>
                <c:pt idx="0">
                  <c:v>0.8</c:v>
                </c:pt>
                <c:pt idx="1">
                  <c:v>0.75</c:v>
                </c:pt>
              </c:numCache>
            </c:numRef>
          </c:yVal>
          <c:smooth val="0"/>
          <c:extLst>
            <c:ext xmlns:c16="http://schemas.microsoft.com/office/drawing/2014/chart" uri="{C3380CC4-5D6E-409C-BE32-E72D297353CC}">
              <c16:uniqueId val="{00000002-02E1-477E-B800-1A31A628646C}"/>
            </c:ext>
          </c:extLst>
        </c:ser>
        <c:ser>
          <c:idx val="0"/>
          <c:order val="0"/>
          <c:tx>
            <c:v>Intrinsic Colors of O9-M9</c:v>
          </c:tx>
          <c:spPr>
            <a:ln w="19050" cap="rnd">
              <a:noFill/>
              <a:round/>
            </a:ln>
            <a:effectLst/>
          </c:spPr>
          <c:marker>
            <c:symbol val="circle"/>
            <c:size val="5"/>
            <c:spPr>
              <a:solidFill>
                <a:schemeClr val="accent1"/>
              </a:solidFill>
              <a:ln w="9525">
                <a:solidFill>
                  <a:schemeClr val="accent1"/>
                </a:solidFill>
              </a:ln>
              <a:effectLst/>
            </c:spPr>
          </c:marker>
          <c:xVal>
            <c:numRef>
              <c:f>'V-I'!$Q$6:$Q$71</c:f>
              <c:numCache>
                <c:formatCode>0.000_ </c:formatCode>
                <c:ptCount val="66"/>
                <c:pt idx="0">
                  <c:v>-0.36899999999999999</c:v>
                </c:pt>
                <c:pt idx="1">
                  <c:v>-0.36099999999999999</c:v>
                </c:pt>
                <c:pt idx="2">
                  <c:v>-0.35499999999999998</c:v>
                </c:pt>
                <c:pt idx="3">
                  <c:v>-0.33799999999999997</c:v>
                </c:pt>
                <c:pt idx="4">
                  <c:v>-0.32500000000000001</c:v>
                </c:pt>
                <c:pt idx="5">
                  <c:v>-0.28100000000000003</c:v>
                </c:pt>
                <c:pt idx="6">
                  <c:v>-0.22999999999999998</c:v>
                </c:pt>
                <c:pt idx="7">
                  <c:v>-0.21000000000000002</c:v>
                </c:pt>
                <c:pt idx="8">
                  <c:v>-0.19199999999999998</c:v>
                </c:pt>
                <c:pt idx="9">
                  <c:v>-0.17600000000000002</c:v>
                </c:pt>
                <c:pt idx="10">
                  <c:v>-0.16500000000000001</c:v>
                </c:pt>
                <c:pt idx="11">
                  <c:v>-0.14500000000000002</c:v>
                </c:pt>
                <c:pt idx="12">
                  <c:v>-0.13300000000000001</c:v>
                </c:pt>
                <c:pt idx="13">
                  <c:v>-0.10800000000000001</c:v>
                </c:pt>
                <c:pt idx="14">
                  <c:v>-6.1000000000000006E-2</c:v>
                </c:pt>
                <c:pt idx="15">
                  <c:v>-3.5000000000000003E-2</c:v>
                </c:pt>
                <c:pt idx="16">
                  <c:v>4.0000000000000001E-3</c:v>
                </c:pt>
                <c:pt idx="17">
                  <c:v>4.3999999999999997E-2</c:v>
                </c:pt>
                <c:pt idx="18">
                  <c:v>9.0999999999999998E-2</c:v>
                </c:pt>
                <c:pt idx="19">
                  <c:v>0.108</c:v>
                </c:pt>
                <c:pt idx="20">
                  <c:v>0.16400000000000001</c:v>
                </c:pt>
                <c:pt idx="21">
                  <c:v>0.186</c:v>
                </c:pt>
                <c:pt idx="22">
                  <c:v>0.19700000000000001</c:v>
                </c:pt>
                <c:pt idx="23">
                  <c:v>0.24199999999999999</c:v>
                </c:pt>
                <c:pt idx="24">
                  <c:v>0.28799999999999998</c:v>
                </c:pt>
                <c:pt idx="25">
                  <c:v>0.29399999999999998</c:v>
                </c:pt>
                <c:pt idx="26">
                  <c:v>0.33900000000000002</c:v>
                </c:pt>
                <c:pt idx="27">
                  <c:v>0.38500000000000001</c:v>
                </c:pt>
                <c:pt idx="28">
                  <c:v>0.432</c:v>
                </c:pt>
                <c:pt idx="29">
                  <c:v>0.44900000000000001</c:v>
                </c:pt>
                <c:pt idx="30">
                  <c:v>0.47599999999999998</c:v>
                </c:pt>
                <c:pt idx="31">
                  <c:v>0.50600000000000001</c:v>
                </c:pt>
                <c:pt idx="32">
                  <c:v>0.55300000000000005</c:v>
                </c:pt>
                <c:pt idx="33">
                  <c:v>0.57899999999999996</c:v>
                </c:pt>
                <c:pt idx="34">
                  <c:v>0.59899999999999998</c:v>
                </c:pt>
                <c:pt idx="35">
                  <c:v>0.62</c:v>
                </c:pt>
                <c:pt idx="36">
                  <c:v>0.65600000000000003</c:v>
                </c:pt>
                <c:pt idx="37">
                  <c:v>0.67200000000000004</c:v>
                </c:pt>
                <c:pt idx="38">
                  <c:v>0.71299999999999997</c:v>
                </c:pt>
                <c:pt idx="39">
                  <c:v>0.72199999999999998</c:v>
                </c:pt>
                <c:pt idx="40">
                  <c:v>0.73299999999999998</c:v>
                </c:pt>
                <c:pt idx="41">
                  <c:v>0.73799999999999999</c:v>
                </c:pt>
                <c:pt idx="42">
                  <c:v>0.75800000000000001</c:v>
                </c:pt>
                <c:pt idx="43">
                  <c:v>0.76600000000000001</c:v>
                </c:pt>
                <c:pt idx="44">
                  <c:v>0.78600000000000003</c:v>
                </c:pt>
                <c:pt idx="45">
                  <c:v>0.82</c:v>
                </c:pt>
                <c:pt idx="46">
                  <c:v>0.85299999999999998</c:v>
                </c:pt>
                <c:pt idx="47">
                  <c:v>0.88300000000000001</c:v>
                </c:pt>
                <c:pt idx="48">
                  <c:v>0.92900000000000005</c:v>
                </c:pt>
                <c:pt idx="49">
                  <c:v>1.0249999999999999</c:v>
                </c:pt>
                <c:pt idx="50">
                  <c:v>1.19</c:v>
                </c:pt>
                <c:pt idx="51">
                  <c:v>1.246</c:v>
                </c:pt>
                <c:pt idx="52">
                  <c:v>1.448</c:v>
                </c:pt>
                <c:pt idx="53">
                  <c:v>1.5740000000000001</c:v>
                </c:pt>
                <c:pt idx="54">
                  <c:v>1.671</c:v>
                </c:pt>
                <c:pt idx="55">
                  <c:v>1.802</c:v>
                </c:pt>
                <c:pt idx="56">
                  <c:v>1.8480000000000001</c:v>
                </c:pt>
                <c:pt idx="57">
                  <c:v>2.0739999999999998</c:v>
                </c:pt>
                <c:pt idx="58">
                  <c:v>2.173</c:v>
                </c:pt>
                <c:pt idx="59">
                  <c:v>2.42</c:v>
                </c:pt>
                <c:pt idx="60">
                  <c:v>2.831</c:v>
                </c:pt>
                <c:pt idx="61">
                  <c:v>3.2770000000000001</c:v>
                </c:pt>
                <c:pt idx="62">
                  <c:v>4.0999999999999996</c:v>
                </c:pt>
                <c:pt idx="63">
                  <c:v>4.5199999999999996</c:v>
                </c:pt>
                <c:pt idx="64">
                  <c:v>4.5999999999999996</c:v>
                </c:pt>
              </c:numCache>
            </c:numRef>
          </c:xVal>
          <c:yVal>
            <c:numRef>
              <c:f>'V-I'!$R$6:$R$71</c:f>
              <c:numCache>
                <c:formatCode>0.000_ </c:formatCode>
                <c:ptCount val="66"/>
                <c:pt idx="0">
                  <c:v>5.099999999999999E-2</c:v>
                </c:pt>
                <c:pt idx="1">
                  <c:v>4.8999999999999988E-2</c:v>
                </c:pt>
                <c:pt idx="2">
                  <c:v>4.7999999999999987E-2</c:v>
                </c:pt>
                <c:pt idx="3">
                  <c:v>4.2999999999999983E-2</c:v>
                </c:pt>
                <c:pt idx="4">
                  <c:v>4.7000000000000042E-2</c:v>
                </c:pt>
                <c:pt idx="5">
                  <c:v>2.9000000000000026E-2</c:v>
                </c:pt>
                <c:pt idx="6">
                  <c:v>1.9999999999999962E-2</c:v>
                </c:pt>
                <c:pt idx="7">
                  <c:v>1.2000000000000011E-2</c:v>
                </c:pt>
                <c:pt idx="8">
                  <c:v>1.3999999999999985E-2</c:v>
                </c:pt>
                <c:pt idx="9">
                  <c:v>1.100000000000001E-2</c:v>
                </c:pt>
                <c:pt idx="10">
                  <c:v>9.000000000000008E-3</c:v>
                </c:pt>
                <c:pt idx="11">
                  <c:v>5.0000000000000044E-3</c:v>
                </c:pt>
                <c:pt idx="12">
                  <c:v>5.0000000000000044E-3</c:v>
                </c:pt>
                <c:pt idx="13">
                  <c:v>-9.9999999999998701E-4</c:v>
                </c:pt>
                <c:pt idx="14">
                  <c:v>-9.0000000000000011E-3</c:v>
                </c:pt>
                <c:pt idx="15">
                  <c:v>-1.4999999999999999E-2</c:v>
                </c:pt>
                <c:pt idx="16">
                  <c:v>-4.0000000000000001E-3</c:v>
                </c:pt>
                <c:pt idx="17">
                  <c:v>-1.0000000000000009E-3</c:v>
                </c:pt>
                <c:pt idx="18">
                  <c:v>-1.7000000000000001E-2</c:v>
                </c:pt>
                <c:pt idx="19">
                  <c:v>-1.8000000000000002E-2</c:v>
                </c:pt>
                <c:pt idx="20">
                  <c:v>-2.3999999999999994E-2</c:v>
                </c:pt>
                <c:pt idx="21">
                  <c:v>-2.5999999999999995E-2</c:v>
                </c:pt>
                <c:pt idx="22">
                  <c:v>-2.6999999999999996E-2</c:v>
                </c:pt>
                <c:pt idx="23">
                  <c:v>-3.2000000000000001E-2</c:v>
                </c:pt>
                <c:pt idx="24">
                  <c:v>-3.7999999999999978E-2</c:v>
                </c:pt>
                <c:pt idx="25">
                  <c:v>-3.8999999999999979E-2</c:v>
                </c:pt>
                <c:pt idx="26">
                  <c:v>-4.500000000000004E-2</c:v>
                </c:pt>
                <c:pt idx="27">
                  <c:v>-5.099999999999999E-2</c:v>
                </c:pt>
                <c:pt idx="28">
                  <c:v>-5.7999999999999996E-2</c:v>
                </c:pt>
                <c:pt idx="29">
                  <c:v>-0.06</c:v>
                </c:pt>
                <c:pt idx="30">
                  <c:v>-6.4000000000000001E-2</c:v>
                </c:pt>
                <c:pt idx="31">
                  <c:v>-6.8000000000000005E-2</c:v>
                </c:pt>
                <c:pt idx="32">
                  <c:v>-6.9000000000000061E-2</c:v>
                </c:pt>
                <c:pt idx="33">
                  <c:v>-6.899999999999995E-2</c:v>
                </c:pt>
                <c:pt idx="34">
                  <c:v>-6.899999999999995E-2</c:v>
                </c:pt>
                <c:pt idx="35">
                  <c:v>-6.7999999999999949E-2</c:v>
                </c:pt>
                <c:pt idx="36">
                  <c:v>-6.800000000000006E-2</c:v>
                </c:pt>
                <c:pt idx="37">
                  <c:v>-6.800000000000006E-2</c:v>
                </c:pt>
                <c:pt idx="38">
                  <c:v>-6.2999999999999945E-2</c:v>
                </c:pt>
                <c:pt idx="39">
                  <c:v>-6.0999999999999943E-2</c:v>
                </c:pt>
                <c:pt idx="40">
                  <c:v>-5.8999999999999941E-2</c:v>
                </c:pt>
                <c:pt idx="41">
                  <c:v>-5.799999999999994E-2</c:v>
                </c:pt>
                <c:pt idx="42">
                  <c:v>-5.4000000000000048E-2</c:v>
                </c:pt>
                <c:pt idx="43">
                  <c:v>-5.3000000000000047E-2</c:v>
                </c:pt>
                <c:pt idx="44">
                  <c:v>-4.9000000000000044E-2</c:v>
                </c:pt>
                <c:pt idx="45">
                  <c:v>-4.2999999999999927E-2</c:v>
                </c:pt>
                <c:pt idx="46">
                  <c:v>-3.7000000000000033E-2</c:v>
                </c:pt>
                <c:pt idx="47">
                  <c:v>-3.6000000000000032E-2</c:v>
                </c:pt>
                <c:pt idx="48">
                  <c:v>-3.6000000000000032E-2</c:v>
                </c:pt>
                <c:pt idx="49">
                  <c:v>-3.499999999999992E-2</c:v>
                </c:pt>
                <c:pt idx="50">
                  <c:v>-8.9999999999999858E-2</c:v>
                </c:pt>
                <c:pt idx="51">
                  <c:v>-0.1120000000000001</c:v>
                </c:pt>
                <c:pt idx="52">
                  <c:v>-0.19100000000000006</c:v>
                </c:pt>
                <c:pt idx="53">
                  <c:v>-0.23799999999999999</c:v>
                </c:pt>
                <c:pt idx="54">
                  <c:v>-0.28900000000000015</c:v>
                </c:pt>
                <c:pt idx="55">
                  <c:v>-0.38400000000000012</c:v>
                </c:pt>
                <c:pt idx="56">
                  <c:v>-0.41700000000000004</c:v>
                </c:pt>
                <c:pt idx="57">
                  <c:v>-0.58999999999999986</c:v>
                </c:pt>
                <c:pt idx="58">
                  <c:v>-0.67300000000000004</c:v>
                </c:pt>
                <c:pt idx="59">
                  <c:v>-0.87599999999999989</c:v>
                </c:pt>
                <c:pt idx="60">
                  <c:v>-1.17</c:v>
                </c:pt>
                <c:pt idx="61">
                  <c:v>-1.403</c:v>
                </c:pt>
                <c:pt idx="62">
                  <c:v>-2.0999999999999996</c:v>
                </c:pt>
                <c:pt idx="63">
                  <c:v>-2.4599999999999995</c:v>
                </c:pt>
                <c:pt idx="64">
                  <c:v>-2.4699999999999998</c:v>
                </c:pt>
              </c:numCache>
            </c:numRef>
          </c:yVal>
          <c:smooth val="0"/>
          <c:extLst>
            <c:ext xmlns:c16="http://schemas.microsoft.com/office/drawing/2014/chart" uri="{C3380CC4-5D6E-409C-BE32-E72D297353CC}">
              <c16:uniqueId val="{00000000-95E4-4C13-8421-17EACDB42C9A}"/>
            </c:ext>
          </c:extLst>
        </c:ser>
        <c:ser>
          <c:idx val="1"/>
          <c:order val="1"/>
          <c:tx>
            <c:strRef>
              <c:f>'V-I'!$AA$4</c:f>
              <c:strCache>
                <c:ptCount val="1"/>
                <c:pt idx="0">
                  <c:v>V888 Mon Obs.Data</c:v>
                </c:pt>
              </c:strCache>
            </c:strRef>
          </c:tx>
          <c:spPr>
            <a:ln w="25400" cap="rnd">
              <a:noFill/>
              <a:round/>
            </a:ln>
            <a:effectLst/>
          </c:spPr>
          <c:marker>
            <c:symbol val="circle"/>
            <c:size val="5"/>
            <c:spPr>
              <a:solidFill>
                <a:schemeClr val="accent2"/>
              </a:solidFill>
              <a:ln w="9525">
                <a:solidFill>
                  <a:schemeClr val="accent2"/>
                </a:solidFill>
              </a:ln>
              <a:effectLst/>
            </c:spPr>
          </c:marker>
          <c:xVal>
            <c:numRef>
              <c:f>'V-I'!$AA$6:$AA$664</c:f>
              <c:numCache>
                <c:formatCode>0.000_ </c:formatCode>
                <c:ptCount val="659"/>
                <c:pt idx="0">
                  <c:v>0.15723832642422592</c:v>
                </c:pt>
                <c:pt idx="1">
                  <c:v>0.19217797293432257</c:v>
                </c:pt>
                <c:pt idx="2">
                  <c:v>0.1557664451059767</c:v>
                </c:pt>
                <c:pt idx="3">
                  <c:v>0.15249129350380994</c:v>
                </c:pt>
                <c:pt idx="4">
                  <c:v>0.15586458859013425</c:v>
                </c:pt>
                <c:pt idx="5">
                  <c:v>0.18521104438233515</c:v>
                </c:pt>
                <c:pt idx="6">
                  <c:v>0.14525769034356256</c:v>
                </c:pt>
                <c:pt idx="7">
                  <c:v>0.18607388150863657</c:v>
                </c:pt>
                <c:pt idx="8">
                  <c:v>0.1875312403502663</c:v>
                </c:pt>
                <c:pt idx="9">
                  <c:v>0.20714234942423362</c:v>
                </c:pt>
                <c:pt idx="10">
                  <c:v>0.18847742045823537</c:v>
                </c:pt>
                <c:pt idx="11">
                  <c:v>0.17991553788131945</c:v>
                </c:pt>
                <c:pt idx="12">
                  <c:v>0.18398937794316417</c:v>
                </c:pt>
                <c:pt idx="13">
                  <c:v>0.16506583544045311</c:v>
                </c:pt>
                <c:pt idx="14">
                  <c:v>0.19727608609006753</c:v>
                </c:pt>
                <c:pt idx="15">
                  <c:v>0.18662909076003867</c:v>
                </c:pt>
                <c:pt idx="16">
                  <c:v>0.1384750217725943</c:v>
                </c:pt>
                <c:pt idx="17">
                  <c:v>0.12587800361392926</c:v>
                </c:pt>
                <c:pt idx="18">
                  <c:v>0.15969427383448662</c:v>
                </c:pt>
                <c:pt idx="19">
                  <c:v>0.20424286175671208</c:v>
                </c:pt>
                <c:pt idx="20">
                  <c:v>0.15399079655466347</c:v>
                </c:pt>
                <c:pt idx="21">
                  <c:v>0.19221779316202878</c:v>
                </c:pt>
                <c:pt idx="22">
                  <c:v>0.1375319660525875</c:v>
                </c:pt>
                <c:pt idx="23">
                  <c:v>0.23306188580552195</c:v>
                </c:pt>
                <c:pt idx="24">
                  <c:v>0.16365486600934781</c:v>
                </c:pt>
                <c:pt idx="25">
                  <c:v>0.15025421689288115</c:v>
                </c:pt>
                <c:pt idx="26">
                  <c:v>0.18369419010703322</c:v>
                </c:pt>
                <c:pt idx="27">
                  <c:v>0.19965302479844235</c:v>
                </c:pt>
                <c:pt idx="28">
                  <c:v>0.16479238887377101</c:v>
                </c:pt>
                <c:pt idx="29">
                  <c:v>0.17401993275470037</c:v>
                </c:pt>
                <c:pt idx="30">
                  <c:v>0.14368536437934409</c:v>
                </c:pt>
                <c:pt idx="31">
                  <c:v>0.19685528445052289</c:v>
                </c:pt>
                <c:pt idx="32">
                  <c:v>0.153208386730247</c:v>
                </c:pt>
                <c:pt idx="33">
                  <c:v>0.20177194384288044</c:v>
                </c:pt>
                <c:pt idx="34">
                  <c:v>0.19780529422983073</c:v>
                </c:pt>
                <c:pt idx="35">
                  <c:v>0.17091889349911893</c:v>
                </c:pt>
                <c:pt idx="36">
                  <c:v>0.18450673703799908</c:v>
                </c:pt>
                <c:pt idx="37">
                  <c:v>0.19643244142943184</c:v>
                </c:pt>
                <c:pt idx="38">
                  <c:v>0.19529259042709293</c:v>
                </c:pt>
                <c:pt idx="39">
                  <c:v>0.22062787087868044</c:v>
                </c:pt>
                <c:pt idx="40">
                  <c:v>0.20554686756594487</c:v>
                </c:pt>
                <c:pt idx="41">
                  <c:v>0.19078493075184064</c:v>
                </c:pt>
                <c:pt idx="42">
                  <c:v>0.19898131357301255</c:v>
                </c:pt>
                <c:pt idx="43">
                  <c:v>0.16126434924175664</c:v>
                </c:pt>
                <c:pt idx="44">
                  <c:v>0.17074914237589006</c:v>
                </c:pt>
                <c:pt idx="45">
                  <c:v>0.18091625016527751</c:v>
                </c:pt>
                <c:pt idx="46">
                  <c:v>0.16404848552037665</c:v>
                </c:pt>
                <c:pt idx="47">
                  <c:v>0.15287762068690294</c:v>
                </c:pt>
                <c:pt idx="48">
                  <c:v>0.16975323981564988</c:v>
                </c:pt>
                <c:pt idx="49">
                  <c:v>0.19353054187233229</c:v>
                </c:pt>
                <c:pt idx="50">
                  <c:v>0.16540903306631777</c:v>
                </c:pt>
                <c:pt idx="51">
                  <c:v>0.18456264727090263</c:v>
                </c:pt>
                <c:pt idx="52">
                  <c:v>0.14080640391727067</c:v>
                </c:pt>
                <c:pt idx="53">
                  <c:v>0.17905521950904318</c:v>
                </c:pt>
                <c:pt idx="54">
                  <c:v>0.13932817889173371</c:v>
                </c:pt>
                <c:pt idx="55">
                  <c:v>0.18994853331959144</c:v>
                </c:pt>
                <c:pt idx="56">
                  <c:v>0.17829904637379965</c:v>
                </c:pt>
                <c:pt idx="57">
                  <c:v>0.15567192978100577</c:v>
                </c:pt>
                <c:pt idx="58">
                  <c:v>0.1742172169666838</c:v>
                </c:pt>
                <c:pt idx="59">
                  <c:v>0.2018195709921817</c:v>
                </c:pt>
                <c:pt idx="60">
                  <c:v>0.16285543582290241</c:v>
                </c:pt>
                <c:pt idx="61">
                  <c:v>0.190611695207722</c:v>
                </c:pt>
                <c:pt idx="62">
                  <c:v>0.18651737334020266</c:v>
                </c:pt>
                <c:pt idx="63">
                  <c:v>0.18251236381637018</c:v>
                </c:pt>
                <c:pt idx="64">
                  <c:v>0.14876629609825862</c:v>
                </c:pt>
                <c:pt idx="65">
                  <c:v>0.14488573132232946</c:v>
                </c:pt>
                <c:pt idx="66">
                  <c:v>0.14870576977332556</c:v>
                </c:pt>
                <c:pt idx="67">
                  <c:v>0.18004803787969467</c:v>
                </c:pt>
                <c:pt idx="68">
                  <c:v>0.16765261948529064</c:v>
                </c:pt>
                <c:pt idx="69">
                  <c:v>0.1578255142513717</c:v>
                </c:pt>
                <c:pt idx="70">
                  <c:v>0.17503608464838222</c:v>
                </c:pt>
                <c:pt idx="71">
                  <c:v>0.18878335230222903</c:v>
                </c:pt>
                <c:pt idx="72">
                  <c:v>0.12124197416165222</c:v>
                </c:pt>
                <c:pt idx="73">
                  <c:v>0.16276371264386202</c:v>
                </c:pt>
                <c:pt idx="74">
                  <c:v>0.18530281077234065</c:v>
                </c:pt>
                <c:pt idx="75">
                  <c:v>0.17502995010714251</c:v>
                </c:pt>
                <c:pt idx="76">
                  <c:v>0.1203766664264939</c:v>
                </c:pt>
                <c:pt idx="77">
                  <c:v>0.18162456128228596</c:v>
                </c:pt>
                <c:pt idx="78">
                  <c:v>0.15588766083684369</c:v>
                </c:pt>
                <c:pt idx="79">
                  <c:v>0.17642895094484259</c:v>
                </c:pt>
                <c:pt idx="80">
                  <c:v>0.14150736178586643</c:v>
                </c:pt>
                <c:pt idx="81">
                  <c:v>0.12806191772632058</c:v>
                </c:pt>
                <c:pt idx="82">
                  <c:v>0.13936097497327843</c:v>
                </c:pt>
                <c:pt idx="83">
                  <c:v>0.13932588837442761</c:v>
                </c:pt>
                <c:pt idx="84">
                  <c:v>0.14668038322126076</c:v>
                </c:pt>
                <c:pt idx="85">
                  <c:v>0.21323542118397046</c:v>
                </c:pt>
                <c:pt idx="86">
                  <c:v>0.1652041136348813</c:v>
                </c:pt>
                <c:pt idx="87">
                  <c:v>9.9398844070049161E-2</c:v>
                </c:pt>
                <c:pt idx="88">
                  <c:v>0.14746920067870301</c:v>
                </c:pt>
                <c:pt idx="89">
                  <c:v>0.17530324306267875</c:v>
                </c:pt>
                <c:pt idx="90">
                  <c:v>0.23207503099645491</c:v>
                </c:pt>
                <c:pt idx="91">
                  <c:v>0.18814090708561906</c:v>
                </c:pt>
                <c:pt idx="92">
                  <c:v>0.18056848911834317</c:v>
                </c:pt>
                <c:pt idx="93">
                  <c:v>0.17830750768210657</c:v>
                </c:pt>
                <c:pt idx="94">
                  <c:v>0.19106691261988792</c:v>
                </c:pt>
                <c:pt idx="95">
                  <c:v>0.17601141890802358</c:v>
                </c:pt>
                <c:pt idx="96">
                  <c:v>0.12822841617125535</c:v>
                </c:pt>
                <c:pt idx="97">
                  <c:v>0.19911325902058519</c:v>
                </c:pt>
                <c:pt idx="98">
                  <c:v>0.1452617214187861</c:v>
                </c:pt>
                <c:pt idx="99">
                  <c:v>0.17895973464579462</c:v>
                </c:pt>
                <c:pt idx="100">
                  <c:v>0.14203104893398769</c:v>
                </c:pt>
                <c:pt idx="101">
                  <c:v>0.14852057644172714</c:v>
                </c:pt>
                <c:pt idx="102">
                  <c:v>0.15069083999528521</c:v>
                </c:pt>
                <c:pt idx="103">
                  <c:v>0.18420705344158531</c:v>
                </c:pt>
                <c:pt idx="104">
                  <c:v>0.14520126677929845</c:v>
                </c:pt>
                <c:pt idx="105">
                  <c:v>0.16361646850653966</c:v>
                </c:pt>
                <c:pt idx="106">
                  <c:v>0.18737078854283634</c:v>
                </c:pt>
                <c:pt idx="107">
                  <c:v>0.19296719587066127</c:v>
                </c:pt>
                <c:pt idx="108">
                  <c:v>0.17704124665145765</c:v>
                </c:pt>
                <c:pt idx="109">
                  <c:v>0.15658554630955954</c:v>
                </c:pt>
                <c:pt idx="110">
                  <c:v>0.18166855764692574</c:v>
                </c:pt>
                <c:pt idx="111">
                  <c:v>0.14601807692319974</c:v>
                </c:pt>
                <c:pt idx="112">
                  <c:v>0.15144296505079796</c:v>
                </c:pt>
                <c:pt idx="113">
                  <c:v>0.17591298148011991</c:v>
                </c:pt>
                <c:pt idx="114">
                  <c:v>0.16639875903460183</c:v>
                </c:pt>
                <c:pt idx="115">
                  <c:v>0.17970978587392397</c:v>
                </c:pt>
                <c:pt idx="116">
                  <c:v>0.1730444656577525</c:v>
                </c:pt>
                <c:pt idx="117">
                  <c:v>0.20181073030254398</c:v>
                </c:pt>
                <c:pt idx="118">
                  <c:v>0.17475290539345176</c:v>
                </c:pt>
                <c:pt idx="119">
                  <c:v>0.16931976640270685</c:v>
                </c:pt>
                <c:pt idx="120">
                  <c:v>0.18369599344402521</c:v>
                </c:pt>
                <c:pt idx="121">
                  <c:v>0.16408792856855037</c:v>
                </c:pt>
                <c:pt idx="122">
                  <c:v>0.17784844163920716</c:v>
                </c:pt>
                <c:pt idx="123">
                  <c:v>0.19226891570019436</c:v>
                </c:pt>
                <c:pt idx="124">
                  <c:v>0.16015815074342854</c:v>
                </c:pt>
                <c:pt idx="125">
                  <c:v>0.18846846675431356</c:v>
                </c:pt>
                <c:pt idx="126">
                  <c:v>0.11802299617338907</c:v>
                </c:pt>
                <c:pt idx="127">
                  <c:v>0.11033921445008571</c:v>
                </c:pt>
                <c:pt idx="128">
                  <c:v>0.19651722963474835</c:v>
                </c:pt>
                <c:pt idx="129">
                  <c:v>0.16803307795700961</c:v>
                </c:pt>
                <c:pt idx="130">
                  <c:v>0.19141056828181641</c:v>
                </c:pt>
                <c:pt idx="131">
                  <c:v>0.13666572812394306</c:v>
                </c:pt>
                <c:pt idx="132">
                  <c:v>0.21399477322376023</c:v>
                </c:pt>
                <c:pt idx="133">
                  <c:v>0.15188909376167375</c:v>
                </c:pt>
                <c:pt idx="134">
                  <c:v>0.18660102425526204</c:v>
                </c:pt>
                <c:pt idx="135">
                  <c:v>0.16642530270107198</c:v>
                </c:pt>
                <c:pt idx="136">
                  <c:v>0.22909750560755576</c:v>
                </c:pt>
                <c:pt idx="137">
                  <c:v>0.18163081841489775</c:v>
                </c:pt>
                <c:pt idx="138">
                  <c:v>0.13441723982334375</c:v>
                </c:pt>
                <c:pt idx="139">
                  <c:v>0.20893351030963095</c:v>
                </c:pt>
                <c:pt idx="140">
                  <c:v>0.1446925077089159</c:v>
                </c:pt>
                <c:pt idx="141">
                  <c:v>0.16818584919894508</c:v>
                </c:pt>
                <c:pt idx="142">
                  <c:v>0.13243801643217029</c:v>
                </c:pt>
                <c:pt idx="143">
                  <c:v>6.5917651010680547E-2</c:v>
                </c:pt>
                <c:pt idx="144">
                  <c:v>0.14722818681001715</c:v>
                </c:pt>
                <c:pt idx="145">
                  <c:v>0.21343573398198898</c:v>
                </c:pt>
                <c:pt idx="146">
                  <c:v>0.17766223738573056</c:v>
                </c:pt>
                <c:pt idx="147">
                  <c:v>0.13185531044008247</c:v>
                </c:pt>
                <c:pt idx="148">
                  <c:v>0.18456562086072675</c:v>
                </c:pt>
                <c:pt idx="149">
                  <c:v>0.13259214229233729</c:v>
                </c:pt>
                <c:pt idx="150">
                  <c:v>0.17547015360062823</c:v>
                </c:pt>
                <c:pt idx="151">
                  <c:v>0.16881306229369525</c:v>
                </c:pt>
                <c:pt idx="152">
                  <c:v>0.15228454650644302</c:v>
                </c:pt>
                <c:pt idx="153">
                  <c:v>0.24893349918173019</c:v>
                </c:pt>
                <c:pt idx="154">
                  <c:v>0.15316066652070076</c:v>
                </c:pt>
                <c:pt idx="155">
                  <c:v>0.15944603398443791</c:v>
                </c:pt>
                <c:pt idx="156">
                  <c:v>0.1561462917094317</c:v>
                </c:pt>
                <c:pt idx="157">
                  <c:v>0.13394216861857339</c:v>
                </c:pt>
                <c:pt idx="158">
                  <c:v>0.19186792067260505</c:v>
                </c:pt>
                <c:pt idx="159">
                  <c:v>0.23078513759424596</c:v>
                </c:pt>
                <c:pt idx="160">
                  <c:v>0.18896858278287412</c:v>
                </c:pt>
                <c:pt idx="161">
                  <c:v>0.1102236316857696</c:v>
                </c:pt>
                <c:pt idx="162">
                  <c:v>0.11271997184818319</c:v>
                </c:pt>
                <c:pt idx="163">
                  <c:v>0.14301673738487894</c:v>
                </c:pt>
                <c:pt idx="164">
                  <c:v>0.20148598032827247</c:v>
                </c:pt>
                <c:pt idx="165">
                  <c:v>0.20200581898744191</c:v>
                </c:pt>
                <c:pt idx="166">
                  <c:v>0.10446292202733876</c:v>
                </c:pt>
                <c:pt idx="167">
                  <c:v>0.17729241700608966</c:v>
                </c:pt>
                <c:pt idx="168">
                  <c:v>0.20422596856001599</c:v>
                </c:pt>
                <c:pt idx="169">
                  <c:v>0.1263099536791677</c:v>
                </c:pt>
                <c:pt idx="170">
                  <c:v>6.1479448304636489E-2</c:v>
                </c:pt>
                <c:pt idx="171">
                  <c:v>0.11374300995693866</c:v>
                </c:pt>
                <c:pt idx="172">
                  <c:v>0.10795704451091773</c:v>
                </c:pt>
                <c:pt idx="173">
                  <c:v>0.20342440544681542</c:v>
                </c:pt>
                <c:pt idx="174">
                  <c:v>0.14882364136059964</c:v>
                </c:pt>
                <c:pt idx="175">
                  <c:v>8.1276067682078859E-2</c:v>
                </c:pt>
                <c:pt idx="176">
                  <c:v>0.20180127115906815</c:v>
                </c:pt>
                <c:pt idx="177">
                  <c:v>6.6606719630079886E-2</c:v>
                </c:pt>
                <c:pt idx="178">
                  <c:v>0.10130626367090986</c:v>
                </c:pt>
                <c:pt idx="179">
                  <c:v>8.4789725991964868E-2</c:v>
                </c:pt>
                <c:pt idx="180">
                  <c:v>7.7681550430245605E-2</c:v>
                </c:pt>
                <c:pt idx="181">
                  <c:v>1.2107903300286625E-2</c:v>
                </c:pt>
                <c:pt idx="182">
                  <c:v>0.17895759163855418</c:v>
                </c:pt>
                <c:pt idx="183">
                  <c:v>0.19479018874910062</c:v>
                </c:pt>
                <c:pt idx="184">
                  <c:v>0.16056639220175445</c:v>
                </c:pt>
                <c:pt idx="185">
                  <c:v>0.15596909390217339</c:v>
                </c:pt>
                <c:pt idx="186">
                  <c:v>0.1290050076596943</c:v>
                </c:pt>
                <c:pt idx="187">
                  <c:v>0.17866679674816438</c:v>
                </c:pt>
                <c:pt idx="188">
                  <c:v>0.16709782881202587</c:v>
                </c:pt>
                <c:pt idx="189">
                  <c:v>0.14665894742407459</c:v>
                </c:pt>
                <c:pt idx="190">
                  <c:v>0.12847316492435282</c:v>
                </c:pt>
                <c:pt idx="191">
                  <c:v>0.18673585652240182</c:v>
                </c:pt>
                <c:pt idx="192">
                  <c:v>0.19261451090606943</c:v>
                </c:pt>
                <c:pt idx="193">
                  <c:v>0.162363684100018</c:v>
                </c:pt>
                <c:pt idx="194">
                  <c:v>0.17148181266583798</c:v>
                </c:pt>
                <c:pt idx="195">
                  <c:v>0.20906645296804879</c:v>
                </c:pt>
                <c:pt idx="196">
                  <c:v>0.17085973221972772</c:v>
                </c:pt>
                <c:pt idx="197">
                  <c:v>0.20111335152525645</c:v>
                </c:pt>
                <c:pt idx="198">
                  <c:v>0.16273250099760611</c:v>
                </c:pt>
                <c:pt idx="199">
                  <c:v>0.21379885280089134</c:v>
                </c:pt>
                <c:pt idx="200">
                  <c:v>0.19635278145540694</c:v>
                </c:pt>
                <c:pt idx="201">
                  <c:v>0.21627457300769315</c:v>
                </c:pt>
                <c:pt idx="202">
                  <c:v>0.23629444163112839</c:v>
                </c:pt>
                <c:pt idx="203">
                  <c:v>0.19815071043467847</c:v>
                </c:pt>
                <c:pt idx="204">
                  <c:v>0.21295487729749399</c:v>
                </c:pt>
                <c:pt idx="205">
                  <c:v>0.20259614065001763</c:v>
                </c:pt>
                <c:pt idx="206">
                  <c:v>0.16020222371871723</c:v>
                </c:pt>
                <c:pt idx="207">
                  <c:v>0.23841051566162724</c:v>
                </c:pt>
                <c:pt idx="208">
                  <c:v>0.20805363426590856</c:v>
                </c:pt>
                <c:pt idx="209">
                  <c:v>0.17813794103451724</c:v>
                </c:pt>
                <c:pt idx="210">
                  <c:v>0.20837929524877633</c:v>
                </c:pt>
                <c:pt idx="211">
                  <c:v>0.19366328387324214</c:v>
                </c:pt>
                <c:pt idx="212">
                  <c:v>0.20022931447671768</c:v>
                </c:pt>
                <c:pt idx="213">
                  <c:v>0.21244624984694632</c:v>
                </c:pt>
                <c:pt idx="214">
                  <c:v>0.19199651731740797</c:v>
                </c:pt>
                <c:pt idx="215">
                  <c:v>0.23016774890781164</c:v>
                </c:pt>
                <c:pt idx="216">
                  <c:v>0.15598263429081163</c:v>
                </c:pt>
                <c:pt idx="217">
                  <c:v>0.18028023511812408</c:v>
                </c:pt>
                <c:pt idx="218">
                  <c:v>0.20445209401683548</c:v>
                </c:pt>
                <c:pt idx="219">
                  <c:v>0.22740828558752638</c:v>
                </c:pt>
                <c:pt idx="220">
                  <c:v>0.19523766419429428</c:v>
                </c:pt>
                <c:pt idx="221">
                  <c:v>0.22141511091144994</c:v>
                </c:pt>
                <c:pt idx="222">
                  <c:v>0.23850319422262026</c:v>
                </c:pt>
                <c:pt idx="223">
                  <c:v>0.21576169825905803</c:v>
                </c:pt>
                <c:pt idx="224">
                  <c:v>0.20385211772174394</c:v>
                </c:pt>
                <c:pt idx="225">
                  <c:v>0.15824542665978497</c:v>
                </c:pt>
                <c:pt idx="226">
                  <c:v>0.20961183006947098</c:v>
                </c:pt>
                <c:pt idx="227">
                  <c:v>0.19613867772686452</c:v>
                </c:pt>
                <c:pt idx="228">
                  <c:v>0.23275806611055189</c:v>
                </c:pt>
                <c:pt idx="229">
                  <c:v>0.18372157494021582</c:v>
                </c:pt>
                <c:pt idx="230">
                  <c:v>0.22352841930678891</c:v>
                </c:pt>
                <c:pt idx="231">
                  <c:v>0.18938423386805975</c:v>
                </c:pt>
                <c:pt idx="232">
                  <c:v>0.21881098021809919</c:v>
                </c:pt>
                <c:pt idx="233">
                  <c:v>0.19152820555767885</c:v>
                </c:pt>
                <c:pt idx="234">
                  <c:v>0.21111603417923813</c:v>
                </c:pt>
                <c:pt idx="235">
                  <c:v>0.20673285640930375</c:v>
                </c:pt>
                <c:pt idx="236">
                  <c:v>0.18962229797546276</c:v>
                </c:pt>
                <c:pt idx="237">
                  <c:v>0.19116530202729101</c:v>
                </c:pt>
                <c:pt idx="238">
                  <c:v>0.20024280636792924</c:v>
                </c:pt>
                <c:pt idx="239">
                  <c:v>0.22389259088728156</c:v>
                </c:pt>
                <c:pt idx="240">
                  <c:v>0.21322991826227822</c:v>
                </c:pt>
                <c:pt idx="241">
                  <c:v>0.21755033601783139</c:v>
                </c:pt>
                <c:pt idx="242">
                  <c:v>0.2368123366910096</c:v>
                </c:pt>
                <c:pt idx="243">
                  <c:v>0.21130309869512032</c:v>
                </c:pt>
                <c:pt idx="244">
                  <c:v>0.22487589465598379</c:v>
                </c:pt>
                <c:pt idx="245">
                  <c:v>0.16656068858712975</c:v>
                </c:pt>
                <c:pt idx="246">
                  <c:v>0.21779483125529869</c:v>
                </c:pt>
                <c:pt idx="247">
                  <c:v>0.21999571999900272</c:v>
                </c:pt>
                <c:pt idx="248">
                  <c:v>0.21463577001033168</c:v>
                </c:pt>
                <c:pt idx="249">
                  <c:v>0.19794776650082338</c:v>
                </c:pt>
                <c:pt idx="250">
                  <c:v>0.14779740441924274</c:v>
                </c:pt>
                <c:pt idx="251">
                  <c:v>0.18158730150761079</c:v>
                </c:pt>
                <c:pt idx="252">
                  <c:v>0.18952270486389955</c:v>
                </c:pt>
                <c:pt idx="253">
                  <c:v>0.2193751884435475</c:v>
                </c:pt>
                <c:pt idx="254">
                  <c:v>0.21521325995050325</c:v>
                </c:pt>
                <c:pt idx="255">
                  <c:v>0.25624200161595084</c:v>
                </c:pt>
                <c:pt idx="256">
                  <c:v>0.23830338429381645</c:v>
                </c:pt>
                <c:pt idx="257">
                  <c:v>0.22035827394543891</c:v>
                </c:pt>
                <c:pt idx="258">
                  <c:v>0.24672325651813576</c:v>
                </c:pt>
                <c:pt idx="259">
                  <c:v>0.23571916471369522</c:v>
                </c:pt>
                <c:pt idx="260">
                  <c:v>0.20300860589934827</c:v>
                </c:pt>
                <c:pt idx="261">
                  <c:v>0.24951987042170304</c:v>
                </c:pt>
                <c:pt idx="262">
                  <c:v>0.20298277539095078</c:v>
                </c:pt>
                <c:pt idx="263">
                  <c:v>0.20013296813065054</c:v>
                </c:pt>
                <c:pt idx="264">
                  <c:v>0.22940572758022185</c:v>
                </c:pt>
                <c:pt idx="265">
                  <c:v>0.21956483753812805</c:v>
                </c:pt>
                <c:pt idx="266">
                  <c:v>0.22116563186639732</c:v>
                </c:pt>
                <c:pt idx="267">
                  <c:v>0.24933960465455432</c:v>
                </c:pt>
                <c:pt idx="268">
                  <c:v>0.23354826453651717</c:v>
                </c:pt>
                <c:pt idx="269">
                  <c:v>0.20095276517399766</c:v>
                </c:pt>
                <c:pt idx="270">
                  <c:v>0.21309433642764505</c:v>
                </c:pt>
                <c:pt idx="271">
                  <c:v>0.20553202699464376</c:v>
                </c:pt>
                <c:pt idx="272">
                  <c:v>0.26654671237372463</c:v>
                </c:pt>
                <c:pt idx="273">
                  <c:v>0.26122730777725517</c:v>
                </c:pt>
                <c:pt idx="274">
                  <c:v>0.21662437182894764</c:v>
                </c:pt>
                <c:pt idx="275">
                  <c:v>0.237520633920936</c:v>
                </c:pt>
                <c:pt idx="276">
                  <c:v>0.19950313027782132</c:v>
                </c:pt>
                <c:pt idx="277">
                  <c:v>0.22704849913561828</c:v>
                </c:pt>
                <c:pt idx="278">
                  <c:v>0.27851483613924488</c:v>
                </c:pt>
                <c:pt idx="279">
                  <c:v>0.21930141806848547</c:v>
                </c:pt>
                <c:pt idx="280">
                  <c:v>0.22634377111912293</c:v>
                </c:pt>
                <c:pt idx="281">
                  <c:v>0.24263502052258934</c:v>
                </c:pt>
                <c:pt idx="282">
                  <c:v>0.2341771071772708</c:v>
                </c:pt>
                <c:pt idx="283">
                  <c:v>0.19731226957743486</c:v>
                </c:pt>
                <c:pt idx="284">
                  <c:v>0.21312122454005586</c:v>
                </c:pt>
                <c:pt idx="285">
                  <c:v>0.2089751779699966</c:v>
                </c:pt>
                <c:pt idx="286">
                  <c:v>0.25406761879898865</c:v>
                </c:pt>
                <c:pt idx="287">
                  <c:v>0.25768760724596462</c:v>
                </c:pt>
                <c:pt idx="288">
                  <c:v>0.19830597071860775</c:v>
                </c:pt>
                <c:pt idx="289">
                  <c:v>0.25846719998172218</c:v>
                </c:pt>
                <c:pt idx="290">
                  <c:v>0.20427926513226741</c:v>
                </c:pt>
                <c:pt idx="291">
                  <c:v>0.24005362500685021</c:v>
                </c:pt>
                <c:pt idx="292">
                  <c:v>0.26673287878716079</c:v>
                </c:pt>
                <c:pt idx="293">
                  <c:v>0.25392676033596895</c:v>
                </c:pt>
                <c:pt idx="294">
                  <c:v>0.23089447235160088</c:v>
                </c:pt>
                <c:pt idx="295">
                  <c:v>0.26359361652776636</c:v>
                </c:pt>
                <c:pt idx="296">
                  <c:v>0.21696706206902203</c:v>
                </c:pt>
                <c:pt idx="297">
                  <c:v>0.23692426796283109</c:v>
                </c:pt>
                <c:pt idx="298">
                  <c:v>0.21617867099031238</c:v>
                </c:pt>
                <c:pt idx="299">
                  <c:v>0.21036282205423701</c:v>
                </c:pt>
                <c:pt idx="300">
                  <c:v>0.21667967199200616</c:v>
                </c:pt>
                <c:pt idx="301">
                  <c:v>0.23833173432047064</c:v>
                </c:pt>
                <c:pt idx="302">
                  <c:v>0.24487321706230616</c:v>
                </c:pt>
                <c:pt idx="303">
                  <c:v>0.18999169086617032</c:v>
                </c:pt>
                <c:pt idx="304">
                  <c:v>0.19668270951453509</c:v>
                </c:pt>
                <c:pt idx="305">
                  <c:v>0.24322081302858833</c:v>
                </c:pt>
                <c:pt idx="306">
                  <c:v>0.27441965905283872</c:v>
                </c:pt>
                <c:pt idx="307">
                  <c:v>0.19519252983058916</c:v>
                </c:pt>
                <c:pt idx="308">
                  <c:v>0.20255773686563713</c:v>
                </c:pt>
                <c:pt idx="309">
                  <c:v>0.22820841457779545</c:v>
                </c:pt>
                <c:pt idx="310">
                  <c:v>0.24118476485446899</c:v>
                </c:pt>
                <c:pt idx="311">
                  <c:v>0.25142089683691327</c:v>
                </c:pt>
                <c:pt idx="312">
                  <c:v>0.25760253498169883</c:v>
                </c:pt>
                <c:pt idx="313">
                  <c:v>0.24221290656035305</c:v>
                </c:pt>
                <c:pt idx="314">
                  <c:v>0.25383869856385355</c:v>
                </c:pt>
                <c:pt idx="315">
                  <c:v>0.19208665089439719</c:v>
                </c:pt>
                <c:pt idx="316">
                  <c:v>0.28113932965438204</c:v>
                </c:pt>
                <c:pt idx="317">
                  <c:v>0.27750896725961877</c:v>
                </c:pt>
                <c:pt idx="318">
                  <c:v>0.22367271211864545</c:v>
                </c:pt>
                <c:pt idx="319">
                  <c:v>0.2260452849860545</c:v>
                </c:pt>
                <c:pt idx="320">
                  <c:v>0.25800134451666223</c:v>
                </c:pt>
                <c:pt idx="321">
                  <c:v>0.25138357980111736</c:v>
                </c:pt>
                <c:pt idx="322">
                  <c:v>0.20555788427556887</c:v>
                </c:pt>
                <c:pt idx="323">
                  <c:v>0.27859446424164808</c:v>
                </c:pt>
                <c:pt idx="324">
                  <c:v>0.22519993166218358</c:v>
                </c:pt>
                <c:pt idx="325">
                  <c:v>0.27386961535777099</c:v>
                </c:pt>
                <c:pt idx="326">
                  <c:v>0.22027203253768937</c:v>
                </c:pt>
                <c:pt idx="327">
                  <c:v>0.24261422699405824</c:v>
                </c:pt>
                <c:pt idx="328">
                  <c:v>0.14928912450994264</c:v>
                </c:pt>
                <c:pt idx="329">
                  <c:v>0.25851046063196315</c:v>
                </c:pt>
                <c:pt idx="330">
                  <c:v>0.1822269941086766</c:v>
                </c:pt>
                <c:pt idx="331">
                  <c:v>0.21621969122704945</c:v>
                </c:pt>
                <c:pt idx="332">
                  <c:v>0.22009101273461368</c:v>
                </c:pt>
                <c:pt idx="333">
                  <c:v>0.1514276455088196</c:v>
                </c:pt>
                <c:pt idx="334">
                  <c:v>0.21584660957550636</c:v>
                </c:pt>
                <c:pt idx="335">
                  <c:v>0.21928190759828803</c:v>
                </c:pt>
                <c:pt idx="336">
                  <c:v>0.20065232705668454</c:v>
                </c:pt>
                <c:pt idx="337">
                  <c:v>0.15949766750579231</c:v>
                </c:pt>
                <c:pt idx="338">
                  <c:v>0.28124712631115012</c:v>
                </c:pt>
                <c:pt idx="339">
                  <c:v>0.19976490430452151</c:v>
                </c:pt>
                <c:pt idx="340">
                  <c:v>0.21067331195023983</c:v>
                </c:pt>
                <c:pt idx="341">
                  <c:v>0.26070829749082058</c:v>
                </c:pt>
                <c:pt idx="342">
                  <c:v>0.20504308461942786</c:v>
                </c:pt>
                <c:pt idx="343">
                  <c:v>0.27598535726762924</c:v>
                </c:pt>
                <c:pt idx="344">
                  <c:v>0.21531503606184527</c:v>
                </c:pt>
                <c:pt idx="345">
                  <c:v>0.21649386487519787</c:v>
                </c:pt>
                <c:pt idx="346">
                  <c:v>0.2057194247130435</c:v>
                </c:pt>
                <c:pt idx="347">
                  <c:v>0.23239870914729802</c:v>
                </c:pt>
                <c:pt idx="348">
                  <c:v>0.24566487629216585</c:v>
                </c:pt>
                <c:pt idx="349">
                  <c:v>0.23618468117421779</c:v>
                </c:pt>
                <c:pt idx="350">
                  <c:v>0.24851697479320325</c:v>
                </c:pt>
                <c:pt idx="351">
                  <c:v>0.24355292075627388</c:v>
                </c:pt>
                <c:pt idx="352">
                  <c:v>0.25892134728517147</c:v>
                </c:pt>
                <c:pt idx="353">
                  <c:v>0.25093896001082894</c:v>
                </c:pt>
                <c:pt idx="354">
                  <c:v>0.20320353516686429</c:v>
                </c:pt>
                <c:pt idx="355">
                  <c:v>0.2526934514008834</c:v>
                </c:pt>
                <c:pt idx="356">
                  <c:v>0.32984854798546664</c:v>
                </c:pt>
                <c:pt idx="357">
                  <c:v>0.24016302832051328</c:v>
                </c:pt>
                <c:pt idx="358">
                  <c:v>0.22478816714418456</c:v>
                </c:pt>
                <c:pt idx="359">
                  <c:v>0.24602995244561487</c:v>
                </c:pt>
                <c:pt idx="360">
                  <c:v>0.26596057115640626</c:v>
                </c:pt>
                <c:pt idx="361">
                  <c:v>0.2334253535266417</c:v>
                </c:pt>
                <c:pt idx="362">
                  <c:v>0.19971856966250859</c:v>
                </c:pt>
                <c:pt idx="363">
                  <c:v>0.20410063779292839</c:v>
                </c:pt>
                <c:pt idx="364">
                  <c:v>0.23358787271675907</c:v>
                </c:pt>
                <c:pt idx="365">
                  <c:v>0.26229657634768244</c:v>
                </c:pt>
                <c:pt idx="366">
                  <c:v>0.28567124112707476</c:v>
                </c:pt>
                <c:pt idx="367">
                  <c:v>0.22079365559777595</c:v>
                </c:pt>
                <c:pt idx="368">
                  <c:v>0.29226386889971923</c:v>
                </c:pt>
                <c:pt idx="369">
                  <c:v>0.32888871441011319</c:v>
                </c:pt>
                <c:pt idx="370">
                  <c:v>0.27445898268959368</c:v>
                </c:pt>
                <c:pt idx="371">
                  <c:v>0.28770465245669707</c:v>
                </c:pt>
                <c:pt idx="372">
                  <c:v>0.30568211086358354</c:v>
                </c:pt>
                <c:pt idx="373">
                  <c:v>0.26965447388677083</c:v>
                </c:pt>
                <c:pt idx="374">
                  <c:v>0.32221299574425905</c:v>
                </c:pt>
                <c:pt idx="375">
                  <c:v>0.34960143808006683</c:v>
                </c:pt>
                <c:pt idx="376">
                  <c:v>0.31467566369722583</c:v>
                </c:pt>
                <c:pt idx="377">
                  <c:v>0.34519592369958568</c:v>
                </c:pt>
                <c:pt idx="378">
                  <c:v>0.28786657115986369</c:v>
                </c:pt>
                <c:pt idx="379">
                  <c:v>0.28044736048943664</c:v>
                </c:pt>
                <c:pt idx="380">
                  <c:v>0.21709012963879623</c:v>
                </c:pt>
                <c:pt idx="381">
                  <c:v>0.29071391734350643</c:v>
                </c:pt>
                <c:pt idx="382">
                  <c:v>0.25405607980205858</c:v>
                </c:pt>
                <c:pt idx="383">
                  <c:v>0.24303754759483823</c:v>
                </c:pt>
                <c:pt idx="384">
                  <c:v>0.33075996181819178</c:v>
                </c:pt>
                <c:pt idx="385">
                  <c:v>0.23682727553521554</c:v>
                </c:pt>
                <c:pt idx="386">
                  <c:v>0.24278394598412456</c:v>
                </c:pt>
                <c:pt idx="387">
                  <c:v>0.23802711097562596</c:v>
                </c:pt>
                <c:pt idx="388">
                  <c:v>0.28213568594174043</c:v>
                </c:pt>
                <c:pt idx="389">
                  <c:v>0.24963985317524323</c:v>
                </c:pt>
                <c:pt idx="390">
                  <c:v>0.27705023816781826</c:v>
                </c:pt>
                <c:pt idx="391">
                  <c:v>0.21454638867145365</c:v>
                </c:pt>
                <c:pt idx="392">
                  <c:v>0.1972902846839176</c:v>
                </c:pt>
                <c:pt idx="393">
                  <c:v>0.28179289858580103</c:v>
                </c:pt>
                <c:pt idx="394">
                  <c:v>0.18299900025710475</c:v>
                </c:pt>
                <c:pt idx="395">
                  <c:v>0.22780379097765888</c:v>
                </c:pt>
                <c:pt idx="396">
                  <c:v>0.2697042051926945</c:v>
                </c:pt>
                <c:pt idx="397">
                  <c:v>0.25324100913804748</c:v>
                </c:pt>
                <c:pt idx="398">
                  <c:v>0.23090632350614484</c:v>
                </c:pt>
                <c:pt idx="399">
                  <c:v>0.2557513655942848</c:v>
                </c:pt>
                <c:pt idx="400">
                  <c:v>0.22268124338281731</c:v>
                </c:pt>
                <c:pt idx="401">
                  <c:v>0.25685251059610925</c:v>
                </c:pt>
                <c:pt idx="402">
                  <c:v>0.230888372982964</c:v>
                </c:pt>
                <c:pt idx="403">
                  <c:v>0.26214764778091099</c:v>
                </c:pt>
                <c:pt idx="404">
                  <c:v>0.24491210101652341</c:v>
                </c:pt>
                <c:pt idx="405">
                  <c:v>0.26069437749910102</c:v>
                </c:pt>
                <c:pt idx="406">
                  <c:v>0.22747201342973061</c:v>
                </c:pt>
                <c:pt idx="407">
                  <c:v>0.25853817886032882</c:v>
                </c:pt>
                <c:pt idx="408">
                  <c:v>0.26341307321105517</c:v>
                </c:pt>
                <c:pt idx="409">
                  <c:v>0.22122433610745099</c:v>
                </c:pt>
                <c:pt idx="410">
                  <c:v>0.20962516074082821</c:v>
                </c:pt>
                <c:pt idx="411">
                  <c:v>0.2332073685284177</c:v>
                </c:pt>
                <c:pt idx="412">
                  <c:v>0.20992644302347255</c:v>
                </c:pt>
                <c:pt idx="413">
                  <c:v>0.20475809639776543</c:v>
                </c:pt>
                <c:pt idx="414">
                  <c:v>0.18474484524387544</c:v>
                </c:pt>
                <c:pt idx="415">
                  <c:v>0.19429204335575989</c:v>
                </c:pt>
                <c:pt idx="416">
                  <c:v>0.18832593261350453</c:v>
                </c:pt>
                <c:pt idx="417">
                  <c:v>0.27265730438186403</c:v>
                </c:pt>
                <c:pt idx="418">
                  <c:v>0.23361501738228291</c:v>
                </c:pt>
                <c:pt idx="419">
                  <c:v>0.24548330209702851</c:v>
                </c:pt>
                <c:pt idx="420">
                  <c:v>0.24110483890018103</c:v>
                </c:pt>
                <c:pt idx="421">
                  <c:v>0.26009916054871768</c:v>
                </c:pt>
                <c:pt idx="422">
                  <c:v>0.24898493226355814</c:v>
                </c:pt>
                <c:pt idx="423">
                  <c:v>0.24613997503716928</c:v>
                </c:pt>
                <c:pt idx="424">
                  <c:v>0.24836486996108847</c:v>
                </c:pt>
                <c:pt idx="425">
                  <c:v>0.22231630169955324</c:v>
                </c:pt>
                <c:pt idx="426">
                  <c:v>0.22523757175784009</c:v>
                </c:pt>
                <c:pt idx="427">
                  <c:v>0.2224071963754754</c:v>
                </c:pt>
                <c:pt idx="428">
                  <c:v>0.18739981632714858</c:v>
                </c:pt>
                <c:pt idx="429">
                  <c:v>0.27219632326451448</c:v>
                </c:pt>
                <c:pt idx="430">
                  <c:v>0.2497611069645494</c:v>
                </c:pt>
                <c:pt idx="431">
                  <c:v>0.25500340589840909</c:v>
                </c:pt>
                <c:pt idx="432">
                  <c:v>0.22960831639585974</c:v>
                </c:pt>
                <c:pt idx="433">
                  <c:v>0.24904961774417997</c:v>
                </c:pt>
                <c:pt idx="434">
                  <c:v>0.2885422628167138</c:v>
                </c:pt>
                <c:pt idx="435">
                  <c:v>0.27122417758137385</c:v>
                </c:pt>
                <c:pt idx="436">
                  <c:v>0.2697004007010293</c:v>
                </c:pt>
                <c:pt idx="437">
                  <c:v>0.22427198868417469</c:v>
                </c:pt>
                <c:pt idx="438">
                  <c:v>0.2579148167310143</c:v>
                </c:pt>
                <c:pt idx="439">
                  <c:v>0.23197148761040473</c:v>
                </c:pt>
                <c:pt idx="440">
                  <c:v>0.2418447812345734</c:v>
                </c:pt>
                <c:pt idx="441">
                  <c:v>0.25575521207586593</c:v>
                </c:pt>
                <c:pt idx="442">
                  <c:v>0.2146771483101364</c:v>
                </c:pt>
                <c:pt idx="443">
                  <c:v>0.22985570175111636</c:v>
                </c:pt>
                <c:pt idx="444">
                  <c:v>0.2202234778100369</c:v>
                </c:pt>
                <c:pt idx="445">
                  <c:v>0.21688850110460936</c:v>
                </c:pt>
                <c:pt idx="446">
                  <c:v>0.18752583358161742</c:v>
                </c:pt>
                <c:pt idx="447">
                  <c:v>0.23511767956647073</c:v>
                </c:pt>
                <c:pt idx="448">
                  <c:v>0.20670162455880417</c:v>
                </c:pt>
                <c:pt idx="449">
                  <c:v>0.22905475580722789</c:v>
                </c:pt>
                <c:pt idx="450">
                  <c:v>0.19065221266542112</c:v>
                </c:pt>
                <c:pt idx="451">
                  <c:v>0.21629275383596627</c:v>
                </c:pt>
                <c:pt idx="452">
                  <c:v>0.20108013763066465</c:v>
                </c:pt>
                <c:pt idx="453">
                  <c:v>0.20979645630834115</c:v>
                </c:pt>
                <c:pt idx="454">
                  <c:v>0.23665966538318131</c:v>
                </c:pt>
                <c:pt idx="455">
                  <c:v>0.21367180560279517</c:v>
                </c:pt>
                <c:pt idx="456">
                  <c:v>0.19667970330725046</c:v>
                </c:pt>
                <c:pt idx="457">
                  <c:v>0.20976215517924721</c:v>
                </c:pt>
                <c:pt idx="458">
                  <c:v>0.20635555246221085</c:v>
                </c:pt>
                <c:pt idx="459">
                  <c:v>0.2196710273854254</c:v>
                </c:pt>
                <c:pt idx="460">
                  <c:v>0.21932080706188978</c:v>
                </c:pt>
                <c:pt idx="461">
                  <c:v>0.19755571055257656</c:v>
                </c:pt>
                <c:pt idx="462">
                  <c:v>0.20303545281408439</c:v>
                </c:pt>
                <c:pt idx="463">
                  <c:v>0.17476442580104709</c:v>
                </c:pt>
                <c:pt idx="464">
                  <c:v>0.2110196338541839</c:v>
                </c:pt>
                <c:pt idx="465">
                  <c:v>0.18263465700929138</c:v>
                </c:pt>
                <c:pt idx="466">
                  <c:v>0.25492110941883028</c:v>
                </c:pt>
                <c:pt idx="467">
                  <c:v>0.17414056523367935</c:v>
                </c:pt>
                <c:pt idx="468">
                  <c:v>0.1983282145078791</c:v>
                </c:pt>
                <c:pt idx="469">
                  <c:v>0.22445240695439786</c:v>
                </c:pt>
                <c:pt idx="470">
                  <c:v>0.22143073747984446</c:v>
                </c:pt>
                <c:pt idx="471">
                  <c:v>0.23664502883715854</c:v>
                </c:pt>
                <c:pt idx="472">
                  <c:v>0.18387706570570184</c:v>
                </c:pt>
                <c:pt idx="473">
                  <c:v>0.16559929745743301</c:v>
                </c:pt>
                <c:pt idx="474">
                  <c:v>0.17271255450607892</c:v>
                </c:pt>
                <c:pt idx="475">
                  <c:v>0.26602874409598332</c:v>
                </c:pt>
                <c:pt idx="476">
                  <c:v>0.17655611265977522</c:v>
                </c:pt>
                <c:pt idx="477">
                  <c:v>0.21678837133448739</c:v>
                </c:pt>
                <c:pt idx="478">
                  <c:v>0.17578837609243536</c:v>
                </c:pt>
                <c:pt idx="479">
                  <c:v>0.1814509581184271</c:v>
                </c:pt>
                <c:pt idx="480">
                  <c:v>0.20963518414959725</c:v>
                </c:pt>
                <c:pt idx="481">
                  <c:v>0.19896693607829227</c:v>
                </c:pt>
                <c:pt idx="482">
                  <c:v>0.20134154610828564</c:v>
                </c:pt>
                <c:pt idx="483">
                  <c:v>0.20049670090527763</c:v>
                </c:pt>
                <c:pt idx="484">
                  <c:v>0.17993692025751476</c:v>
                </c:pt>
                <c:pt idx="485">
                  <c:v>0.22169756309839569</c:v>
                </c:pt>
                <c:pt idx="486">
                  <c:v>0.22733054545062512</c:v>
                </c:pt>
                <c:pt idx="487">
                  <c:v>0.21029518834548147</c:v>
                </c:pt>
                <c:pt idx="488">
                  <c:v>0.23264432633517737</c:v>
                </c:pt>
                <c:pt idx="489">
                  <c:v>0.18094437416886319</c:v>
                </c:pt>
                <c:pt idx="490">
                  <c:v>0.25612617181753938</c:v>
                </c:pt>
                <c:pt idx="491">
                  <c:v>0.17719830428228317</c:v>
                </c:pt>
                <c:pt idx="492">
                  <c:v>0.26581747783923759</c:v>
                </c:pt>
                <c:pt idx="493">
                  <c:v>0.3281721999815338</c:v>
                </c:pt>
                <c:pt idx="494">
                  <c:v>0.23821268007149377</c:v>
                </c:pt>
                <c:pt idx="495">
                  <c:v>0.27326518448198656</c:v>
                </c:pt>
                <c:pt idx="496">
                  <c:v>0.20608764305690497</c:v>
                </c:pt>
                <c:pt idx="497">
                  <c:v>0.16903057385141293</c:v>
                </c:pt>
                <c:pt idx="498">
                  <c:v>0.23271590722561203</c:v>
                </c:pt>
                <c:pt idx="499">
                  <c:v>0.13804767646426852</c:v>
                </c:pt>
                <c:pt idx="500">
                  <c:v>0.30278227280748826</c:v>
                </c:pt>
                <c:pt idx="501">
                  <c:v>0.14942756245079983</c:v>
                </c:pt>
                <c:pt idx="502">
                  <c:v>0.14255724876874898</c:v>
                </c:pt>
                <c:pt idx="503">
                  <c:v>0.22978314819862644</c:v>
                </c:pt>
                <c:pt idx="504">
                  <c:v>0.19675787853624366</c:v>
                </c:pt>
                <c:pt idx="505">
                  <c:v>0.21414393748944291</c:v>
                </c:pt>
                <c:pt idx="506">
                  <c:v>0.19932255738757826</c:v>
                </c:pt>
                <c:pt idx="507">
                  <c:v>0.25156131921630204</c:v>
                </c:pt>
                <c:pt idx="508">
                  <c:v>0.17268684342506641</c:v>
                </c:pt>
                <c:pt idx="509">
                  <c:v>0.19066306375203509</c:v>
                </c:pt>
                <c:pt idx="510">
                  <c:v>0.17348233854932094</c:v>
                </c:pt>
                <c:pt idx="511">
                  <c:v>0.20407283731410872</c:v>
                </c:pt>
                <c:pt idx="512">
                  <c:v>0.26828918287262427</c:v>
                </c:pt>
                <c:pt idx="513">
                  <c:v>0.18850419272751587</c:v>
                </c:pt>
                <c:pt idx="514">
                  <c:v>0.16618634290237455</c:v>
                </c:pt>
                <c:pt idx="515">
                  <c:v>0.14155502347946847</c:v>
                </c:pt>
                <c:pt idx="516">
                  <c:v>0.24494037371595115</c:v>
                </c:pt>
                <c:pt idx="517">
                  <c:v>0.19190149246059399</c:v>
                </c:pt>
                <c:pt idx="518">
                  <c:v>0.11476303851749323</c:v>
                </c:pt>
                <c:pt idx="519">
                  <c:v>0.18654948159600182</c:v>
                </c:pt>
                <c:pt idx="520">
                  <c:v>-5.2933314289946562E-2</c:v>
                </c:pt>
                <c:pt idx="521">
                  <c:v>0.2098503305792184</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numCache>
            </c:numRef>
          </c:xVal>
          <c:yVal>
            <c:numRef>
              <c:f>'V-I'!$AB$6:$AB$664</c:f>
              <c:numCache>
                <c:formatCode>0.000_ </c:formatCode>
                <c:ptCount val="659"/>
                <c:pt idx="0">
                  <c:v>4.5226262667637518E-3</c:v>
                </c:pt>
                <c:pt idx="1">
                  <c:v>-3.2510021710750098E-2</c:v>
                </c:pt>
                <c:pt idx="2">
                  <c:v>#N/A</c:v>
                </c:pt>
                <c:pt idx="3">
                  <c:v>3.1157472376081935E-2</c:v>
                </c:pt>
                <c:pt idx="4">
                  <c:v>#N/A</c:v>
                </c:pt>
                <c:pt idx="5">
                  <c:v>1.2956169017807329E-3</c:v>
                </c:pt>
                <c:pt idx="6">
                  <c:v>#N/A</c:v>
                </c:pt>
                <c:pt idx="7">
                  <c:v>#N/A</c:v>
                </c:pt>
                <c:pt idx="8">
                  <c:v>6.9094457960226507E-3</c:v>
                </c:pt>
                <c:pt idx="9">
                  <c:v>-4.3139235398992865E-2</c:v>
                </c:pt>
                <c:pt idx="10">
                  <c:v>-2.129977281148307E-2</c:v>
                </c:pt>
                <c:pt idx="11">
                  <c:v>-1.3522547030103665E-2</c:v>
                </c:pt>
                <c:pt idx="12">
                  <c:v>-1.7762786344681702E-2</c:v>
                </c:pt>
                <c:pt idx="13">
                  <c:v>1.3369982875597708E-2</c:v>
                </c:pt>
                <c:pt idx="14">
                  <c:v>-4.879577530517859E-2</c:v>
                </c:pt>
                <c:pt idx="15">
                  <c:v>-3.3857476878350584E-2</c:v>
                </c:pt>
                <c:pt idx="16">
                  <c:v>5.6682020003689187E-2</c:v>
                </c:pt>
                <c:pt idx="17">
                  <c:v>3.8437095519940429E-2</c:v>
                </c:pt>
                <c:pt idx="18">
                  <c:v>6.336594798256906E-3</c:v>
                </c:pt>
                <c:pt idx="19">
                  <c:v>#N/A</c:v>
                </c:pt>
                <c:pt idx="20">
                  <c:v>2.6215044841694013E-2</c:v>
                </c:pt>
                <c:pt idx="21">
                  <c:v>-6.3546977132487359E-2</c:v>
                </c:pt>
                <c:pt idx="22">
                  <c:v>#N/A</c:v>
                </c:pt>
                <c:pt idx="23">
                  <c:v>-5.5973101143801107E-2</c:v>
                </c:pt>
                <c:pt idx="24">
                  <c:v>-3.9547176656425931E-3</c:v>
                </c:pt>
                <c:pt idx="25">
                  <c:v>4.1457030931317196E-2</c:v>
                </c:pt>
                <c:pt idx="26">
                  <c:v>7.7703385400507419E-3</c:v>
                </c:pt>
                <c:pt idx="27">
                  <c:v>-1.1882022734525738E-2</c:v>
                </c:pt>
                <c:pt idx="28">
                  <c:v>#N/A</c:v>
                </c:pt>
                <c:pt idx="29">
                  <c:v>#N/A</c:v>
                </c:pt>
                <c:pt idx="30">
                  <c:v>#N/A</c:v>
                </c:pt>
                <c:pt idx="31">
                  <c:v>-3.3152918072969023E-2</c:v>
                </c:pt>
                <c:pt idx="32">
                  <c:v>3.5406932199057495E-2</c:v>
                </c:pt>
                <c:pt idx="33">
                  <c:v>-1.7420535978045187E-2</c:v>
                </c:pt>
                <c:pt idx="34">
                  <c:v>#N/A</c:v>
                </c:pt>
                <c:pt idx="35">
                  <c:v>1.2686426547538321E-2</c:v>
                </c:pt>
                <c:pt idx="36">
                  <c:v>5.5036911762990359E-3</c:v>
                </c:pt>
                <c:pt idx="37">
                  <c:v>-2.3150982307306306E-2</c:v>
                </c:pt>
                <c:pt idx="38">
                  <c:v>-4.8748670060556359E-2</c:v>
                </c:pt>
                <c:pt idx="39">
                  <c:v>-3.8487223668471543E-2</c:v>
                </c:pt>
                <c:pt idx="40">
                  <c:v>-5.0022034370906465E-2</c:v>
                </c:pt>
                <c:pt idx="41">
                  <c:v>-4.3173856423305318E-2</c:v>
                </c:pt>
                <c:pt idx="42">
                  <c:v>#N/A</c:v>
                </c:pt>
                <c:pt idx="43">
                  <c:v>#N/A</c:v>
                </c:pt>
                <c:pt idx="44">
                  <c:v>1.8831383738094731E-2</c:v>
                </c:pt>
                <c:pt idx="45">
                  <c:v>1.0342797530752956E-3</c:v>
                </c:pt>
                <c:pt idx="46">
                  <c:v>#N/A</c:v>
                </c:pt>
                <c:pt idx="47">
                  <c:v>6.861277632313395E-3</c:v>
                </c:pt>
                <c:pt idx="48">
                  <c:v>#N/A</c:v>
                </c:pt>
                <c:pt idx="49">
                  <c:v>-2.6343046227111727E-2</c:v>
                </c:pt>
                <c:pt idx="50">
                  <c:v>1.5744608447228026E-2</c:v>
                </c:pt>
                <c:pt idx="51">
                  <c:v>#N/A</c:v>
                </c:pt>
                <c:pt idx="52">
                  <c:v>#N/A</c:v>
                </c:pt>
                <c:pt idx="53">
                  <c:v>-3.6361713497733983E-3</c:v>
                </c:pt>
                <c:pt idx="54">
                  <c:v>#N/A</c:v>
                </c:pt>
                <c:pt idx="55">
                  <c:v>-1.8705463435802816E-2</c:v>
                </c:pt>
                <c:pt idx="56">
                  <c:v>1.4110657866703347E-2</c:v>
                </c:pt>
                <c:pt idx="57">
                  <c:v>3.6382944967763314E-2</c:v>
                </c:pt>
                <c:pt idx="58">
                  <c:v>2.1080208237910791E-3</c:v>
                </c:pt>
                <c:pt idx="59">
                  <c:v>-3.4009496775722153E-2</c:v>
                </c:pt>
                <c:pt idx="60">
                  <c:v>2.0778749271612884E-2</c:v>
                </c:pt>
                <c:pt idx="61">
                  <c:v>#N/A</c:v>
                </c:pt>
                <c:pt idx="62">
                  <c:v>8.1354985933173585E-3</c:v>
                </c:pt>
                <c:pt idx="63">
                  <c:v>#N/A</c:v>
                </c:pt>
                <c:pt idx="64">
                  <c:v>#N/A</c:v>
                </c:pt>
                <c:pt idx="65">
                  <c:v>3.1433139839820518E-2</c:v>
                </c:pt>
                <c:pt idx="66">
                  <c:v>3.8879795291242969E-2</c:v>
                </c:pt>
                <c:pt idx="67">
                  <c:v>#N/A</c:v>
                </c:pt>
                <c:pt idx="68">
                  <c:v>2.2430520605443843E-2</c:v>
                </c:pt>
                <c:pt idx="69">
                  <c:v>2.2923887077361954E-2</c:v>
                </c:pt>
                <c:pt idx="70">
                  <c:v>4.712725904267745E-3</c:v>
                </c:pt>
                <c:pt idx="71">
                  <c:v>-2.5144542662554892E-3</c:v>
                </c:pt>
                <c:pt idx="72">
                  <c:v>5.8584434331412361E-2</c:v>
                </c:pt>
                <c:pt idx="73">
                  <c:v>2.8312908457405833E-2</c:v>
                </c:pt>
                <c:pt idx="74">
                  <c:v>#N/A</c:v>
                </c:pt>
                <c:pt idx="75">
                  <c:v>#N/A</c:v>
                </c:pt>
                <c:pt idx="76">
                  <c:v>6.5777783768661793E-2</c:v>
                </c:pt>
                <c:pt idx="77">
                  <c:v>#N/A</c:v>
                </c:pt>
                <c:pt idx="78">
                  <c:v>#N/A</c:v>
                </c:pt>
                <c:pt idx="79">
                  <c:v>2.2024719704513418E-3</c:v>
                </c:pt>
                <c:pt idx="80">
                  <c:v>#N/A</c:v>
                </c:pt>
                <c:pt idx="81">
                  <c:v>5.5588948790261661E-2</c:v>
                </c:pt>
                <c:pt idx="82">
                  <c:v>#N/A</c:v>
                </c:pt>
                <c:pt idx="83">
                  <c:v>#N/A</c:v>
                </c:pt>
                <c:pt idx="84">
                  <c:v>#N/A</c:v>
                </c:pt>
                <c:pt idx="85">
                  <c:v>-5.2487420742134389E-2</c:v>
                </c:pt>
                <c:pt idx="86">
                  <c:v>#N/A</c:v>
                </c:pt>
                <c:pt idx="87">
                  <c:v>#N/A</c:v>
                </c:pt>
                <c:pt idx="88">
                  <c:v>#N/A</c:v>
                </c:pt>
                <c:pt idx="89">
                  <c:v>6.6040194752593484E-3</c:v>
                </c:pt>
                <c:pt idx="90">
                  <c:v>-4.8412517242711089E-2</c:v>
                </c:pt>
                <c:pt idx="91">
                  <c:v>#N/A</c:v>
                </c:pt>
                <c:pt idx="92">
                  <c:v>8.1066222030937163E-4</c:v>
                </c:pt>
                <c:pt idx="93">
                  <c:v>-2.1007743547474672E-2</c:v>
                </c:pt>
                <c:pt idx="94">
                  <c:v>4.1915463122561281E-3</c:v>
                </c:pt>
                <c:pt idx="95">
                  <c:v>1.3173608573081752E-2</c:v>
                </c:pt>
                <c:pt idx="96">
                  <c:v>#N/A</c:v>
                </c:pt>
                <c:pt idx="97">
                  <c:v>-1.4849491579735002E-2</c:v>
                </c:pt>
                <c:pt idx="98">
                  <c:v>#N/A</c:v>
                </c:pt>
                <c:pt idx="99">
                  <c:v>9.3944236234972667E-3</c:v>
                </c:pt>
                <c:pt idx="100">
                  <c:v>3.3556043740202074E-2</c:v>
                </c:pt>
                <c:pt idx="101">
                  <c:v>#N/A</c:v>
                </c:pt>
                <c:pt idx="102">
                  <c:v>4.2658896984029859E-2</c:v>
                </c:pt>
                <c:pt idx="103">
                  <c:v>-2.1226399189611111E-2</c:v>
                </c:pt>
                <c:pt idx="104">
                  <c:v>#N/A</c:v>
                </c:pt>
                <c:pt idx="105">
                  <c:v>8.6971413028906208E-3</c:v>
                </c:pt>
                <c:pt idx="106">
                  <c:v>#N/A</c:v>
                </c:pt>
                <c:pt idx="107">
                  <c:v>1.7822589069175498E-3</c:v>
                </c:pt>
                <c:pt idx="108">
                  <c:v>#N/A</c:v>
                </c:pt>
                <c:pt idx="109">
                  <c:v>#N/A</c:v>
                </c:pt>
                <c:pt idx="110">
                  <c:v>-3.2413554242030629E-3</c:v>
                </c:pt>
                <c:pt idx="111">
                  <c:v>#N/A</c:v>
                </c:pt>
                <c:pt idx="112">
                  <c:v>3.760941694733469E-2</c:v>
                </c:pt>
                <c:pt idx="113">
                  <c:v>1.6016031859504093E-2</c:v>
                </c:pt>
                <c:pt idx="114">
                  <c:v>#N/A</c:v>
                </c:pt>
                <c:pt idx="115">
                  <c:v>#N/A</c:v>
                </c:pt>
                <c:pt idx="116">
                  <c:v>#N/A</c:v>
                </c:pt>
                <c:pt idx="117">
                  <c:v>-1.0091102677836555E-2</c:v>
                </c:pt>
                <c:pt idx="118">
                  <c:v>#N/A</c:v>
                </c:pt>
                <c:pt idx="119">
                  <c:v>#N/A</c:v>
                </c:pt>
                <c:pt idx="120">
                  <c:v>#N/A</c:v>
                </c:pt>
                <c:pt idx="121">
                  <c:v>2.3602897817349006E-2</c:v>
                </c:pt>
                <c:pt idx="122">
                  <c:v>5.2376950925660803E-3</c:v>
                </c:pt>
                <c:pt idx="123">
                  <c:v>#N/A</c:v>
                </c:pt>
                <c:pt idx="124">
                  <c:v>#N/A</c:v>
                </c:pt>
                <c:pt idx="125">
                  <c:v>#N/A</c:v>
                </c:pt>
                <c:pt idx="126">
                  <c:v>#N/A</c:v>
                </c:pt>
                <c:pt idx="127">
                  <c:v>6.913144593026313E-2</c:v>
                </c:pt>
                <c:pt idx="128">
                  <c:v>#N/A</c:v>
                </c:pt>
                <c:pt idx="129">
                  <c:v>#N/A</c:v>
                </c:pt>
                <c:pt idx="130">
                  <c:v>#N/A</c:v>
                </c:pt>
                <c:pt idx="131">
                  <c:v>4.8439990132788213E-2</c:v>
                </c:pt>
                <c:pt idx="132">
                  <c:v>#N/A</c:v>
                </c:pt>
                <c:pt idx="133">
                  <c:v>#N/A</c:v>
                </c:pt>
                <c:pt idx="134">
                  <c:v>#N/A</c:v>
                </c:pt>
                <c:pt idx="135">
                  <c:v>1.7762605125215991E-2</c:v>
                </c:pt>
                <c:pt idx="136">
                  <c:v>-8.6931234490861042E-2</c:v>
                </c:pt>
                <c:pt idx="137">
                  <c:v>8.0866415221684251E-3</c:v>
                </c:pt>
                <c:pt idx="138">
                  <c:v>#N/A</c:v>
                </c:pt>
                <c:pt idx="139">
                  <c:v>-2.7828098506680693E-2</c:v>
                </c:pt>
                <c:pt idx="140">
                  <c:v>#N/A</c:v>
                </c:pt>
                <c:pt idx="141">
                  <c:v>#N/A</c:v>
                </c:pt>
                <c:pt idx="142">
                  <c:v>#N/A</c:v>
                </c:pt>
                <c:pt idx="143">
                  <c:v>#N/A</c:v>
                </c:pt>
                <c:pt idx="144">
                  <c:v>#N/A</c:v>
                </c:pt>
                <c:pt idx="145">
                  <c:v>#N/A</c:v>
                </c:pt>
                <c:pt idx="146">
                  <c:v>-8.952654941639937E-3</c:v>
                </c:pt>
                <c:pt idx="147">
                  <c:v>3.5967170587889619E-2</c:v>
                </c:pt>
                <c:pt idx="148">
                  <c:v>#N/A</c:v>
                </c:pt>
                <c:pt idx="149">
                  <c:v>#N/A</c:v>
                </c:pt>
                <c:pt idx="150">
                  <c:v>#N/A</c:v>
                </c:pt>
                <c:pt idx="151">
                  <c:v>#N/A</c:v>
                </c:pt>
                <c:pt idx="152">
                  <c:v>3.3670244642722863E-2</c:v>
                </c:pt>
                <c:pt idx="153">
                  <c:v>#N/A</c:v>
                </c:pt>
                <c:pt idx="154">
                  <c:v>#N/A</c:v>
                </c:pt>
                <c:pt idx="155">
                  <c:v>1.0760842846356811E-3</c:v>
                </c:pt>
                <c:pt idx="156">
                  <c:v>#N/A</c:v>
                </c:pt>
                <c:pt idx="157">
                  <c:v>#N/A</c:v>
                </c:pt>
                <c:pt idx="158">
                  <c:v>-8.7579179125148177E-3</c:v>
                </c:pt>
                <c:pt idx="159">
                  <c:v>#N/A</c:v>
                </c:pt>
                <c:pt idx="160">
                  <c:v>#N/A</c:v>
                </c:pt>
                <c:pt idx="161">
                  <c:v>#N/A</c:v>
                </c:pt>
                <c:pt idx="162">
                  <c:v>6.2527841164821463E-2</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6.9616443109022486E-2</c:v>
                </c:pt>
                <c:pt idx="191">
                  <c:v>#N/A</c:v>
                </c:pt>
                <c:pt idx="192">
                  <c:v>#N/A</c:v>
                </c:pt>
                <c:pt idx="193">
                  <c:v>-2.8414477332020571E-2</c:v>
                </c:pt>
                <c:pt idx="194">
                  <c:v>-2.4177795376852773E-2</c:v>
                </c:pt>
                <c:pt idx="195">
                  <c:v>-6.519282428815823E-2</c:v>
                </c:pt>
                <c:pt idx="196">
                  <c:v>#N/A</c:v>
                </c:pt>
                <c:pt idx="197">
                  <c:v>#N/A</c:v>
                </c:pt>
                <c:pt idx="198">
                  <c:v>#N/A</c:v>
                </c:pt>
                <c:pt idx="199">
                  <c:v>-4.8191963654364567E-2</c:v>
                </c:pt>
                <c:pt idx="200">
                  <c:v>-1.308099875348076E-2</c:v>
                </c:pt>
                <c:pt idx="201">
                  <c:v>-3.9627500138842697E-2</c:v>
                </c:pt>
                <c:pt idx="202">
                  <c:v>-3.5489652802885907E-2</c:v>
                </c:pt>
                <c:pt idx="203">
                  <c:v>2.1906662116477654E-2</c:v>
                </c:pt>
                <c:pt idx="204">
                  <c:v>-1.276550298517018E-2</c:v>
                </c:pt>
                <c:pt idx="205">
                  <c:v>1.9030693834049789E-2</c:v>
                </c:pt>
                <c:pt idx="206">
                  <c:v>2.4132114296289087E-2</c:v>
                </c:pt>
                <c:pt idx="207">
                  <c:v>-2.1868767785664961E-2</c:v>
                </c:pt>
                <c:pt idx="208">
                  <c:v>8.5213439424149939E-3</c:v>
                </c:pt>
                <c:pt idx="209">
                  <c:v>#N/A</c:v>
                </c:pt>
                <c:pt idx="210">
                  <c:v>-1.4130622673499404E-2</c:v>
                </c:pt>
                <c:pt idx="211">
                  <c:v>-2.6982936205126984E-2</c:v>
                </c:pt>
                <c:pt idx="212">
                  <c:v>#N/A</c:v>
                </c:pt>
                <c:pt idx="213">
                  <c:v>-6.4370647053922675E-2</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-5.2902970544767558E-2</c:v>
                </c:pt>
                <c:pt idx="227">
                  <c:v>#N/A</c:v>
                </c:pt>
                <c:pt idx="228">
                  <c:v>#N/A</c:v>
                </c:pt>
                <c:pt idx="229">
                  <c:v>#N/A</c:v>
                </c:pt>
                <c:pt idx="230">
                  <c:v>#N/A</c:v>
                </c:pt>
                <c:pt idx="231">
                  <c:v>#N/A</c:v>
                </c:pt>
                <c:pt idx="232">
                  <c:v>#N/A</c:v>
                </c:pt>
                <c:pt idx="233">
                  <c:v>#N/A</c:v>
                </c:pt>
                <c:pt idx="234">
                  <c:v>#N/A</c:v>
                </c:pt>
                <c:pt idx="235">
                  <c:v>#N/A</c:v>
                </c:pt>
                <c:pt idx="236">
                  <c:v>#N/A</c:v>
                </c:pt>
                <c:pt idx="237">
                  <c:v>3.6846772714385634E-4</c:v>
                </c:pt>
                <c:pt idx="238">
                  <c:v>#N/A</c:v>
                </c:pt>
                <c:pt idx="239">
                  <c:v>#N/A</c:v>
                </c:pt>
                <c:pt idx="240">
                  <c:v>#N/A</c:v>
                </c:pt>
                <c:pt idx="241">
                  <c:v>#N/A</c:v>
                </c:pt>
                <c:pt idx="242">
                  <c:v>-3.3412106575560041E-2</c:v>
                </c:pt>
                <c:pt idx="243">
                  <c:v>2.5854924156724829E-2</c:v>
                </c:pt>
                <c:pt idx="244">
                  <c:v>-4.1131381121800592E-2</c:v>
                </c:pt>
                <c:pt idx="245">
                  <c:v>6.3237775170576827E-2</c:v>
                </c:pt>
                <c:pt idx="246">
                  <c:v>-3.6064117469332163E-2</c:v>
                </c:pt>
                <c:pt idx="247">
                  <c:v>-6.7336647123623972E-2</c:v>
                </c:pt>
                <c:pt idx="248">
                  <c:v>1.7823934840198091E-2</c:v>
                </c:pt>
                <c:pt idx="249">
                  <c:v>2.514417227732163E-2</c:v>
                </c:pt>
                <c:pt idx="250">
                  <c:v>6.8890168881339003E-2</c:v>
                </c:pt>
                <c:pt idx="251">
                  <c:v>-1.9488314853773975E-2</c:v>
                </c:pt>
                <c:pt idx="252">
                  <c:v>2.5022145506587906E-2</c:v>
                </c:pt>
                <c:pt idx="253">
                  <c:v>-8.326281422082471E-3</c:v>
                </c:pt>
                <c:pt idx="254">
                  <c:v>-2.8635275082359579E-3</c:v>
                </c:pt>
                <c:pt idx="255">
                  <c:v>-7.0298050076385482E-2</c:v>
                </c:pt>
                <c:pt idx="256">
                  <c:v>-3.0612611170134446E-2</c:v>
                </c:pt>
                <c:pt idx="257">
                  <c:v>-2.686136270736264E-2</c:v>
                </c:pt>
                <c:pt idx="258">
                  <c:v>-0.10440820174314672</c:v>
                </c:pt>
                <c:pt idx="259">
                  <c:v>-4.9333585164469368E-2</c:v>
                </c:pt>
                <c:pt idx="260">
                  <c:v>-4.7488585975590358E-2</c:v>
                </c:pt>
                <c:pt idx="261">
                  <c:v>-8.4249063113280204E-2</c:v>
                </c:pt>
                <c:pt idx="262">
                  <c:v>-6.3502048972492176E-3</c:v>
                </c:pt>
                <c:pt idx="263">
                  <c:v>1.4253961990767811E-2</c:v>
                </c:pt>
                <c:pt idx="264">
                  <c:v>-1.5865724274705034E-2</c:v>
                </c:pt>
                <c:pt idx="265">
                  <c:v>-1.141296826852703E-2</c:v>
                </c:pt>
                <c:pt idx="266">
                  <c:v>-1.5239722064798483E-2</c:v>
                </c:pt>
                <c:pt idx="267">
                  <c:v>-7.2822760212774867E-2</c:v>
                </c:pt>
                <c:pt idx="268">
                  <c:v>-6.5456681243379056E-2</c:v>
                </c:pt>
                <c:pt idx="269">
                  <c:v>1.6586749639721621E-2</c:v>
                </c:pt>
                <c:pt idx="270">
                  <c:v>-3.4578803170444677E-2</c:v>
                </c:pt>
                <c:pt idx="271">
                  <c:v>4.0408396103231992E-3</c:v>
                </c:pt>
                <c:pt idx="272">
                  <c:v>-8.3109657531282188E-2</c:v>
                </c:pt>
                <c:pt idx="273">
                  <c:v>-7.3518058502219374E-2</c:v>
                </c:pt>
                <c:pt idx="274">
                  <c:v>2.5750520840167879E-3</c:v>
                </c:pt>
                <c:pt idx="275">
                  <c:v>-3.0958784857250093E-2</c:v>
                </c:pt>
                <c:pt idx="276">
                  <c:v>-6.1437662887688649E-3</c:v>
                </c:pt>
                <c:pt idx="277">
                  <c:v>-1.4927973709992992E-2</c:v>
                </c:pt>
                <c:pt idx="278">
                  <c:v>-0.13532575254055731</c:v>
                </c:pt>
                <c:pt idx="279">
                  <c:v>-8.989988513272984E-3</c:v>
                </c:pt>
                <c:pt idx="280">
                  <c:v>-4.5338015940493387E-2</c:v>
                </c:pt>
                <c:pt idx="281">
                  <c:v>-3.5780205495941325E-2</c:v>
                </c:pt>
                <c:pt idx="282">
                  <c:v>-2.6111997968131878E-2</c:v>
                </c:pt>
                <c:pt idx="283">
                  <c:v>4.040630131672171E-2</c:v>
                </c:pt>
                <c:pt idx="284">
                  <c:v>-8.1908362744518015E-3</c:v>
                </c:pt>
                <c:pt idx="285">
                  <c:v>-1.3979682495827428E-2</c:v>
                </c:pt>
                <c:pt idx="286">
                  <c:v>-9.7162588957862894E-2</c:v>
                </c:pt>
                <c:pt idx="287">
                  <c:v>-0.10133668129741805</c:v>
                </c:pt>
                <c:pt idx="288">
                  <c:v>3.2058253369100148E-2</c:v>
                </c:pt>
                <c:pt idx="289">
                  <c:v>-7.9912999065727297E-2</c:v>
                </c:pt>
                <c:pt idx="290">
                  <c:v>-2.5722158121180533E-2</c:v>
                </c:pt>
                <c:pt idx="291">
                  <c:v>-5.6154452772032348E-2</c:v>
                </c:pt>
                <c:pt idx="292">
                  <c:v>-9.0493218615177035E-2</c:v>
                </c:pt>
                <c:pt idx="293">
                  <c:v>-0.10647978959862775</c:v>
                </c:pt>
                <c:pt idx="294">
                  <c:v>-5.388474842203872E-2</c:v>
                </c:pt>
                <c:pt idx="295">
                  <c:v>-9.9764236815517937E-2</c:v>
                </c:pt>
                <c:pt idx="296">
                  <c:v>-1.7778794579543844E-2</c:v>
                </c:pt>
                <c:pt idx="297">
                  <c:v>-5.4041672516721734E-2</c:v>
                </c:pt>
                <c:pt idx="298">
                  <c:v>-5.8792092248923539E-2</c:v>
                </c:pt>
                <c:pt idx="299">
                  <c:v>7.1201734256089444E-3</c:v>
                </c:pt>
                <c:pt idx="300">
                  <c:v>-9.4767880899757073E-3</c:v>
                </c:pt>
                <c:pt idx="301">
                  <c:v>-4.2061375526913553E-2</c:v>
                </c:pt>
                <c:pt idx="302">
                  <c:v>-9.2506485318665205E-2</c:v>
                </c:pt>
                <c:pt idx="303">
                  <c:v>2.363326665635751E-2</c:v>
                </c:pt>
                <c:pt idx="304">
                  <c:v>1.2364323222035734E-2</c:v>
                </c:pt>
                <c:pt idx="305">
                  <c:v>-8.1178583080504518E-2</c:v>
                </c:pt>
                <c:pt idx="306">
                  <c:v>-8.360793635426142E-2</c:v>
                </c:pt>
                <c:pt idx="307">
                  <c:v>4.7990781063357718E-2</c:v>
                </c:pt>
                <c:pt idx="308">
                  <c:v>4.0566270064823495E-5</c:v>
                </c:pt>
                <c:pt idx="309">
                  <c:v>-4.7069411110456011E-2</c:v>
                </c:pt>
                <c:pt idx="310">
                  <c:v>-7.3877329754212379E-2</c:v>
                </c:pt>
                <c:pt idx="311">
                  <c:v>-7.1446058766638787E-2</c:v>
                </c:pt>
                <c:pt idx="312">
                  <c:v>-6.3099972019485667E-2</c:v>
                </c:pt>
                <c:pt idx="313">
                  <c:v>-8.0252184001754379E-2</c:v>
                </c:pt>
                <c:pt idx="314">
                  <c:v>-8.9250894995974273E-2</c:v>
                </c:pt>
                <c:pt idx="315">
                  <c:v>1.680610271653088E-3</c:v>
                </c:pt>
                <c:pt idx="316">
                  <c:v>-0.12078068781814066</c:v>
                </c:pt>
                <c:pt idx="317">
                  <c:v>-8.414254384902331E-2</c:v>
                </c:pt>
                <c:pt idx="318">
                  <c:v>-5.1910591003186818E-2</c:v>
                </c:pt>
                <c:pt idx="319">
                  <c:v>-7.1199197861633562E-2</c:v>
                </c:pt>
                <c:pt idx="320">
                  <c:v>-0.10827211176688056</c:v>
                </c:pt>
                <c:pt idx="321">
                  <c:v>-0.12143273680756567</c:v>
                </c:pt>
                <c:pt idx="322">
                  <c:v>-1.5580114284828028E-3</c:v>
                </c:pt>
                <c:pt idx="323">
                  <c:v>-0.14693998722279189</c:v>
                </c:pt>
                <c:pt idx="324">
                  <c:v>-3.0405606490322035E-2</c:v>
                </c:pt>
                <c:pt idx="325">
                  <c:v>-0.10157309784122173</c:v>
                </c:pt>
                <c:pt idx="326">
                  <c:v>-1.1442457019386204E-2</c:v>
                </c:pt>
                <c:pt idx="327">
                  <c:v>-8.471209269730795E-2</c:v>
                </c:pt>
                <c:pt idx="328">
                  <c:v>8.766180168572793E-2</c:v>
                </c:pt>
                <c:pt idx="329">
                  <c:v>-8.6057522448283463E-2</c:v>
                </c:pt>
                <c:pt idx="330">
                  <c:v>9.0665841534140479E-3</c:v>
                </c:pt>
                <c:pt idx="331">
                  <c:v>-3.2802254951478732E-2</c:v>
                </c:pt>
                <c:pt idx="332">
                  <c:v>-2.6637568240609699E-2</c:v>
                </c:pt>
                <c:pt idx="333">
                  <c:v>5.5950327306449749E-2</c:v>
                </c:pt>
                <c:pt idx="334">
                  <c:v>-7.2293807516530251E-3</c:v>
                </c:pt>
                <c:pt idx="335">
                  <c:v>-3.0113650472214482E-2</c:v>
                </c:pt>
                <c:pt idx="336">
                  <c:v>-1.1166362715109762E-2</c:v>
                </c:pt>
                <c:pt idx="337">
                  <c:v>8.3552684011740458E-2</c:v>
                </c:pt>
                <c:pt idx="338">
                  <c:v>-0.13301755179825214</c:v>
                </c:pt>
                <c:pt idx="339">
                  <c:v>9.0397540950365451E-4</c:v>
                </c:pt>
                <c:pt idx="340">
                  <c:v>-4.9325545445398106E-2</c:v>
                </c:pt>
                <c:pt idx="341">
                  <c:v>-0.13243516994793791</c:v>
                </c:pt>
                <c:pt idx="342">
                  <c:v>3.6080464429353726E-2</c:v>
                </c:pt>
                <c:pt idx="343">
                  <c:v>-0.11672276049531505</c:v>
                </c:pt>
                <c:pt idx="344">
                  <c:v>-6.3901002864996892E-2</c:v>
                </c:pt>
                <c:pt idx="345">
                  <c:v>-2.5377441605344137E-2</c:v>
                </c:pt>
                <c:pt idx="346">
                  <c:v>-1.108593060919541E-2</c:v>
                </c:pt>
                <c:pt idx="347">
                  <c:v>-6.1035685394787348E-2</c:v>
                </c:pt>
                <c:pt idx="348">
                  <c:v>-6.1550209380309501E-2</c:v>
                </c:pt>
                <c:pt idx="349">
                  <c:v>-4.4798561204551446E-2</c:v>
                </c:pt>
                <c:pt idx="350">
                  <c:v>-7.351031901842961E-2</c:v>
                </c:pt>
                <c:pt idx="351">
                  <c:v>-0.10552671506613667</c:v>
                </c:pt>
                <c:pt idx="352">
                  <c:v>-6.7969884872765174E-2</c:v>
                </c:pt>
                <c:pt idx="353">
                  <c:v>-0.14997507934020168</c:v>
                </c:pt>
                <c:pt idx="354">
                  <c:v>-3.7709758498893325E-2</c:v>
                </c:pt>
                <c:pt idx="355">
                  <c:v>-0.1175696736525525</c:v>
                </c:pt>
                <c:pt idx="356">
                  <c:v>-0.16680434230751306</c:v>
                </c:pt>
                <c:pt idx="357">
                  <c:v>-7.8973518502393092E-2</c:v>
                </c:pt>
                <c:pt idx="358">
                  <c:v>-6.7714113187223646E-2</c:v>
                </c:pt>
                <c:pt idx="359">
                  <c:v>-0.10576761679214308</c:v>
                </c:pt>
                <c:pt idx="360">
                  <c:v>-0.11449329291173202</c:v>
                </c:pt>
                <c:pt idx="361">
                  <c:v>-1.2232726510632563E-2</c:v>
                </c:pt>
                <c:pt idx="362">
                  <c:v>-3.241268041207182E-2</c:v>
                </c:pt>
                <c:pt idx="363">
                  <c:v>-3.0299257357403742E-3</c:v>
                </c:pt>
                <c:pt idx="364">
                  <c:v>-0.13435284130142272</c:v>
                </c:pt>
                <c:pt idx="365">
                  <c:v>-0.17095871958386091</c:v>
                </c:pt>
                <c:pt idx="366">
                  <c:v>-0.16986323805388806</c:v>
                </c:pt>
                <c:pt idx="367">
                  <c:v>-0.13809425346143797</c:v>
                </c:pt>
                <c:pt idx="368">
                  <c:v>#N/A</c:v>
                </c:pt>
                <c:pt idx="369">
                  <c:v>-0.30521483826807255</c:v>
                </c:pt>
                <c:pt idx="370">
                  <c:v>-0.1499383438671647</c:v>
                </c:pt>
                <c:pt idx="371">
                  <c:v>#N/A</c:v>
                </c:pt>
                <c:pt idx="372">
                  <c:v>-0.21443047065656165</c:v>
                </c:pt>
                <c:pt idx="373">
                  <c:v>#N/A</c:v>
                </c:pt>
                <c:pt idx="374">
                  <c:v>-0.25754516538886207</c:v>
                </c:pt>
                <c:pt idx="375">
                  <c:v>#N/A</c:v>
                </c:pt>
                <c:pt idx="376">
                  <c:v>-0.1993590374941267</c:v>
                </c:pt>
                <c:pt idx="377">
                  <c:v>#N/A</c:v>
                </c:pt>
                <c:pt idx="378">
                  <c:v>-0.20132345431660803</c:v>
                </c:pt>
                <c:pt idx="379">
                  <c:v>-0.20138779251991509</c:v>
                </c:pt>
                <c:pt idx="380">
                  <c:v>-0.15435262831765417</c:v>
                </c:pt>
                <c:pt idx="381">
                  <c:v>#N/A</c:v>
                </c:pt>
                <c:pt idx="382">
                  <c:v>#N/A</c:v>
                </c:pt>
                <c:pt idx="383">
                  <c:v>-0.12900755854354595</c:v>
                </c:pt>
                <c:pt idx="384">
                  <c:v>#N/A</c:v>
                </c:pt>
                <c:pt idx="385">
                  <c:v>-0.11571170368854444</c:v>
                </c:pt>
                <c:pt idx="386">
                  <c:v>#N/A</c:v>
                </c:pt>
                <c:pt idx="387">
                  <c:v>-0.13944909084119753</c:v>
                </c:pt>
                <c:pt idx="388">
                  <c:v>-0.15628994650489531</c:v>
                </c:pt>
                <c:pt idx="389">
                  <c:v>-0.14311010072814248</c:v>
                </c:pt>
                <c:pt idx="390">
                  <c:v>-0.13730563960912812</c:v>
                </c:pt>
                <c:pt idx="391">
                  <c:v>#N/A</c:v>
                </c:pt>
                <c:pt idx="392">
                  <c:v>-8.9341526027936921E-2</c:v>
                </c:pt>
                <c:pt idx="393">
                  <c:v>-0.13701428137817845</c:v>
                </c:pt>
                <c:pt idx="394">
                  <c:v>#N/A</c:v>
                </c:pt>
                <c:pt idx="395">
                  <c:v>-7.7749463638239008E-2</c:v>
                </c:pt>
                <c:pt idx="396">
                  <c:v>-0.11176020983959592</c:v>
                </c:pt>
                <c:pt idx="397">
                  <c:v>-9.4158306578482315E-2</c:v>
                </c:pt>
                <c:pt idx="398">
                  <c:v>-0.10112526776129005</c:v>
                </c:pt>
                <c:pt idx="399">
                  <c:v>-0.13729377478455176</c:v>
                </c:pt>
                <c:pt idx="400">
                  <c:v>-7.4274788210532683E-2</c:v>
                </c:pt>
                <c:pt idx="401">
                  <c:v>#N/A</c:v>
                </c:pt>
                <c:pt idx="402">
                  <c:v>#N/A</c:v>
                </c:pt>
                <c:pt idx="403">
                  <c:v>#N/A</c:v>
                </c:pt>
                <c:pt idx="404">
                  <c:v>-7.4410662881498807E-2</c:v>
                </c:pt>
                <c:pt idx="405">
                  <c:v>-7.749918607856715E-2</c:v>
                </c:pt>
                <c:pt idx="406">
                  <c:v>-7.7259117632910601E-2</c:v>
                </c:pt>
                <c:pt idx="407">
                  <c:v>-0.1135852092956271</c:v>
                </c:pt>
                <c:pt idx="408">
                  <c:v>#N/A</c:v>
                </c:pt>
                <c:pt idx="409">
                  <c:v>#N/A</c:v>
                </c:pt>
                <c:pt idx="410">
                  <c:v>#N/A</c:v>
                </c:pt>
                <c:pt idx="411">
                  <c:v>#N/A</c:v>
                </c:pt>
                <c:pt idx="412">
                  <c:v>-4.9210338803710812E-2</c:v>
                </c:pt>
                <c:pt idx="413">
                  <c:v>-1.3691350701175081E-2</c:v>
                </c:pt>
                <c:pt idx="414">
                  <c:v>1.2240083930502438E-2</c:v>
                </c:pt>
                <c:pt idx="415">
                  <c:v>4.2418165580741796E-3</c:v>
                </c:pt>
                <c:pt idx="416">
                  <c:v>-9.3086531589206545E-4</c:v>
                </c:pt>
                <c:pt idx="417">
                  <c:v>-0.14139745973793624</c:v>
                </c:pt>
                <c:pt idx="418">
                  <c:v>#N/A</c:v>
                </c:pt>
                <c:pt idx="419">
                  <c:v>#N/A</c:v>
                </c:pt>
                <c:pt idx="420">
                  <c:v>#N/A</c:v>
                </c:pt>
                <c:pt idx="421">
                  <c:v>#N/A</c:v>
                </c:pt>
                <c:pt idx="422">
                  <c:v>#N/A</c:v>
                </c:pt>
                <c:pt idx="423">
                  <c:v>#N/A</c:v>
                </c:pt>
                <c:pt idx="424">
                  <c:v>-9.8545480308942529E-2</c:v>
                </c:pt>
                <c:pt idx="425">
                  <c:v>-3.2987075829566809E-2</c:v>
                </c:pt>
                <c:pt idx="426">
                  <c:v>-7.3364838641406527E-2</c:v>
                </c:pt>
                <c:pt idx="427">
                  <c:v>-4.4524182454977301E-2</c:v>
                </c:pt>
                <c:pt idx="428">
                  <c:v>-1.0012552501608457E-2</c:v>
                </c:pt>
                <c:pt idx="429">
                  <c:v>#N/A</c:v>
                </c:pt>
                <c:pt idx="430">
                  <c:v>-9.8628905161152025E-2</c:v>
                </c:pt>
                <c:pt idx="431">
                  <c:v>-0.1007947324059292</c:v>
                </c:pt>
                <c:pt idx="432">
                  <c:v>-6.0186143556341248E-2</c:v>
                </c:pt>
                <c:pt idx="433">
                  <c:v>-0.10380098712657124</c:v>
                </c:pt>
                <c:pt idx="434">
                  <c:v>-0.14902260787580413</c:v>
                </c:pt>
                <c:pt idx="435">
                  <c:v>-0.13616512334030306</c:v>
                </c:pt>
                <c:pt idx="436">
                  <c:v>-0.11502525939092215</c:v>
                </c:pt>
                <c:pt idx="437">
                  <c:v>-6.9473652660018675E-2</c:v>
                </c:pt>
                <c:pt idx="438">
                  <c:v>-0.11345927010366511</c:v>
                </c:pt>
                <c:pt idx="439">
                  <c:v>-4.9766032563169499E-2</c:v>
                </c:pt>
                <c:pt idx="440">
                  <c:v>-6.3132565862220408E-2</c:v>
                </c:pt>
                <c:pt idx="441">
                  <c:v>-7.4745304946350788E-2</c:v>
                </c:pt>
                <c:pt idx="442">
                  <c:v>-3.4769407049965673E-2</c:v>
                </c:pt>
                <c:pt idx="443">
                  <c:v>-6.4060200342907131E-2</c:v>
                </c:pt>
                <c:pt idx="444">
                  <c:v>-3.6358837517404596E-2</c:v>
                </c:pt>
                <c:pt idx="445">
                  <c:v>-4.0651155158431179E-2</c:v>
                </c:pt>
                <c:pt idx="446">
                  <c:v>1.8475703773668917E-2</c:v>
                </c:pt>
                <c:pt idx="447">
                  <c:v>-6.187899735942276E-2</c:v>
                </c:pt>
                <c:pt idx="448">
                  <c:v>-3.3254218314895417E-2</c:v>
                </c:pt>
                <c:pt idx="449">
                  <c:v>-4.6364188692370384E-2</c:v>
                </c:pt>
                <c:pt idx="450">
                  <c:v>-3.1318411240142258E-2</c:v>
                </c:pt>
                <c:pt idx="451">
                  <c:v>-1.288907099539674E-2</c:v>
                </c:pt>
                <c:pt idx="452">
                  <c:v>-3.320729735471753E-2</c:v>
                </c:pt>
                <c:pt idx="453">
                  <c:v>-3.1315139810883408E-2</c:v>
                </c:pt>
                <c:pt idx="454">
                  <c:v>-6.7404071457825537E-2</c:v>
                </c:pt>
                <c:pt idx="455">
                  <c:v>-6.6849285877790404E-2</c:v>
                </c:pt>
                <c:pt idx="456">
                  <c:v>-1.4519948231331264E-2</c:v>
                </c:pt>
                <c:pt idx="457">
                  <c:v>-3.1663968542900461E-2</c:v>
                </c:pt>
                <c:pt idx="458">
                  <c:v>-1.1734336024212172E-2</c:v>
                </c:pt>
                <c:pt idx="459">
                  <c:v>-5.7625427570478754E-2</c:v>
                </c:pt>
                <c:pt idx="460">
                  <c:v>#N/A</c:v>
                </c:pt>
                <c:pt idx="461">
                  <c:v>-6.7909167770033585E-3</c:v>
                </c:pt>
                <c:pt idx="462">
                  <c:v>#N/A</c:v>
                </c:pt>
                <c:pt idx="463">
                  <c:v>#N/A</c:v>
                </c:pt>
                <c:pt idx="464">
                  <c:v>#N/A</c:v>
                </c:pt>
                <c:pt idx="465">
                  <c:v>1.4664798349634051E-2</c:v>
                </c:pt>
                <c:pt idx="466">
                  <c:v>-0.10414945326035879</c:v>
                </c:pt>
                <c:pt idx="467">
                  <c:v>2.9210372604288243E-2</c:v>
                </c:pt>
                <c:pt idx="468">
                  <c:v>#N/A</c:v>
                </c:pt>
                <c:pt idx="469">
                  <c:v>-7.6568895759878186E-2</c:v>
                </c:pt>
                <c:pt idx="470">
                  <c:v>-6.2674932283848322E-2</c:v>
                </c:pt>
                <c:pt idx="471">
                  <c:v>-7.3934965760527716E-2</c:v>
                </c:pt>
                <c:pt idx="472">
                  <c:v>2.3057800935789685E-2</c:v>
                </c:pt>
                <c:pt idx="473">
                  <c:v>2.4466887319430392E-2</c:v>
                </c:pt>
                <c:pt idx="474">
                  <c:v>1.0653552546415118E-2</c:v>
                </c:pt>
                <c:pt idx="475">
                  <c:v>#N/A</c:v>
                </c:pt>
                <c:pt idx="476">
                  <c:v>#N/A</c:v>
                </c:pt>
                <c:pt idx="477">
                  <c:v>#N/A</c:v>
                </c:pt>
                <c:pt idx="478">
                  <c:v>#N/A</c:v>
                </c:pt>
                <c:pt idx="479">
                  <c:v>-1.0986591407028456E-2</c:v>
                </c:pt>
                <c:pt idx="480">
                  <c:v>-2.3692404202451001E-2</c:v>
                </c:pt>
                <c:pt idx="481">
                  <c:v>-1.5054337155382319E-2</c:v>
                </c:pt>
                <c:pt idx="482">
                  <c:v>-2.2509670018798111E-2</c:v>
                </c:pt>
                <c:pt idx="483">
                  <c:v>-3.4577073901115501E-2</c:v>
                </c:pt>
                <c:pt idx="484">
                  <c:v>2.0079514267923732E-2</c:v>
                </c:pt>
                <c:pt idx="485">
                  <c:v>-2.8256928972736822E-2</c:v>
                </c:pt>
                <c:pt idx="486">
                  <c:v>-7.2995109203114833E-2</c:v>
                </c:pt>
                <c:pt idx="487">
                  <c:v>#N/A</c:v>
                </c:pt>
                <c:pt idx="488">
                  <c:v>-5.8315111771938599E-2</c:v>
                </c:pt>
                <c:pt idx="489">
                  <c:v>8.773826279958985E-3</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1.1968372410695316E-3</c:v>
                </c:pt>
                <c:pt idx="505">
                  <c:v>#N/A</c:v>
                </c:pt>
                <c:pt idx="506">
                  <c:v>#N/A</c:v>
                </c:pt>
                <c:pt idx="507">
                  <c:v>-0.12451927922896516</c:v>
                </c:pt>
                <c:pt idx="508">
                  <c:v>#N/A</c:v>
                </c:pt>
                <c:pt idx="509">
                  <c:v>2.9768463257831362E-2</c:v>
                </c:pt>
                <c:pt idx="510">
                  <c:v>3.6679697036165748E-3</c:v>
                </c:pt>
                <c:pt idx="511">
                  <c:v>-9.0813030126627919E-2</c:v>
                </c:pt>
                <c:pt idx="512">
                  <c:v>-0.13600544714432972</c:v>
                </c:pt>
                <c:pt idx="513">
                  <c:v>#N/A</c:v>
                </c:pt>
                <c:pt idx="514">
                  <c:v>#N/A</c:v>
                </c:pt>
                <c:pt idx="515">
                  <c:v>2.2653666816861873E-2</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numCache>
            </c:numRef>
          </c:yVal>
          <c:smooth val="0"/>
          <c:extLst>
            <c:ext xmlns:c16="http://schemas.microsoft.com/office/drawing/2014/chart" uri="{C3380CC4-5D6E-409C-BE32-E72D297353CC}">
              <c16:uniqueId val="{00000000-CD51-4366-9176-12BD1EBB46BA}"/>
            </c:ext>
          </c:extLst>
        </c:ser>
        <c:ser>
          <c:idx val="2"/>
          <c:order val="2"/>
          <c:tx>
            <c:strRef>
              <c:f>'V-I'!$AC$4</c:f>
              <c:strCache>
                <c:ptCount val="1"/>
                <c:pt idx="0">
                  <c:v>主極小</c:v>
                </c:pt>
              </c:strCache>
            </c:strRef>
          </c:tx>
          <c:spPr>
            <a:ln w="25400" cap="rnd">
              <a:noFill/>
              <a:round/>
            </a:ln>
            <a:effectLst/>
          </c:spPr>
          <c:marker>
            <c:symbol val="circle"/>
            <c:size val="5"/>
            <c:spPr>
              <a:solidFill>
                <a:srgbClr val="92D050"/>
              </a:solidFill>
              <a:ln w="9525">
                <a:noFill/>
              </a:ln>
              <a:effectLst/>
            </c:spPr>
          </c:marker>
          <c:xVal>
            <c:numRef>
              <c:f>'V-I'!$AC$6:$AC$167</c:f>
              <c:numCache>
                <c:formatCode>0.000</c:formatCode>
                <c:ptCount val="162"/>
                <c:pt idx="0">
                  <c:v>0.17895759163855418</c:v>
                </c:pt>
                <c:pt idx="1">
                  <c:v>0.19479018874910062</c:v>
                </c:pt>
                <c:pt idx="2">
                  <c:v>0.16056639220175445</c:v>
                </c:pt>
                <c:pt idx="3">
                  <c:v>0.15596909390217339</c:v>
                </c:pt>
                <c:pt idx="4">
                  <c:v>0.1290050076596943</c:v>
                </c:pt>
                <c:pt idx="5">
                  <c:v>0.17866679674816438</c:v>
                </c:pt>
                <c:pt idx="6">
                  <c:v>0.16709782881202587</c:v>
                </c:pt>
                <c:pt idx="7">
                  <c:v>0.14665894742407459</c:v>
                </c:pt>
                <c:pt idx="8">
                  <c:v>0.12847316492435282</c:v>
                </c:pt>
                <c:pt idx="9">
                  <c:v>0.18673585652240182</c:v>
                </c:pt>
                <c:pt idx="10">
                  <c:v>0.19261451090606943</c:v>
                </c:pt>
                <c:pt idx="11">
                  <c:v>0.162363684100018</c:v>
                </c:pt>
                <c:pt idx="12">
                  <c:v>0.17148181266583798</c:v>
                </c:pt>
                <c:pt idx="13">
                  <c:v>0.20906645296804879</c:v>
                </c:pt>
                <c:pt idx="14">
                  <c:v>0.17085973221972772</c:v>
                </c:pt>
                <c:pt idx="15">
                  <c:v>0.20111335152525645</c:v>
                </c:pt>
                <c:pt idx="16">
                  <c:v>0.16273250099760611</c:v>
                </c:pt>
                <c:pt idx="17">
                  <c:v>0.21379885280089134</c:v>
                </c:pt>
                <c:pt idx="18">
                  <c:v>0.19635278145540694</c:v>
                </c:pt>
                <c:pt idx="19">
                  <c:v>0.21627457300769315</c:v>
                </c:pt>
                <c:pt idx="20">
                  <c:v>0.23629444163112839</c:v>
                </c:pt>
                <c:pt idx="21">
                  <c:v>0.19815071043467847</c:v>
                </c:pt>
                <c:pt idx="22">
                  <c:v>0.21295487729749399</c:v>
                </c:pt>
                <c:pt idx="23">
                  <c:v>0.20259614065001763</c:v>
                </c:pt>
                <c:pt idx="24">
                  <c:v>0.16020222371871723</c:v>
                </c:pt>
                <c:pt idx="25">
                  <c:v>0.23841051566162724</c:v>
                </c:pt>
                <c:pt idx="26">
                  <c:v>0.20805363426590856</c:v>
                </c:pt>
                <c:pt idx="27">
                  <c:v>0.17813794103451724</c:v>
                </c:pt>
                <c:pt idx="28">
                  <c:v>0.20837929524877633</c:v>
                </c:pt>
                <c:pt idx="29">
                  <c:v>0.19366328387324214</c:v>
                </c:pt>
                <c:pt idx="30">
                  <c:v>0.20022931447671768</c:v>
                </c:pt>
                <c:pt idx="31">
                  <c:v>0.21244624984694632</c:v>
                </c:pt>
                <c:pt idx="32">
                  <c:v>0.19199651731740797</c:v>
                </c:pt>
                <c:pt idx="33">
                  <c:v>0.23016774890781164</c:v>
                </c:pt>
                <c:pt idx="34">
                  <c:v>0.15598263429081163</c:v>
                </c:pt>
                <c:pt idx="35">
                  <c:v>0.18028023511812408</c:v>
                </c:pt>
                <c:pt idx="36">
                  <c:v>0.20445209401683548</c:v>
                </c:pt>
                <c:pt idx="37">
                  <c:v>0.22740828558752638</c:v>
                </c:pt>
                <c:pt idx="38">
                  <c:v>0.19523766419429428</c:v>
                </c:pt>
                <c:pt idx="39">
                  <c:v>0.22141511091144994</c:v>
                </c:pt>
                <c:pt idx="40">
                  <c:v>0.23850319422262026</c:v>
                </c:pt>
                <c:pt idx="41">
                  <c:v>0.21576169825905803</c:v>
                </c:pt>
                <c:pt idx="42">
                  <c:v>0.20385211772174394</c:v>
                </c:pt>
                <c:pt idx="43">
                  <c:v>0.15824542665978497</c:v>
                </c:pt>
                <c:pt idx="44">
                  <c:v>0.20961183006947098</c:v>
                </c:pt>
                <c:pt idx="45">
                  <c:v>0.19613867772686452</c:v>
                </c:pt>
                <c:pt idx="46">
                  <c:v>0.23275806611055189</c:v>
                </c:pt>
                <c:pt idx="47">
                  <c:v>0.18372157494021582</c:v>
                </c:pt>
                <c:pt idx="48">
                  <c:v>0.22352841930678891</c:v>
                </c:pt>
                <c:pt idx="49">
                  <c:v>0.18938423386805975</c:v>
                </c:pt>
                <c:pt idx="50">
                  <c:v>0.21881098021809919</c:v>
                </c:pt>
                <c:pt idx="51">
                  <c:v>0.19152820555767885</c:v>
                </c:pt>
                <c:pt idx="52">
                  <c:v>0.21111603417923813</c:v>
                </c:pt>
                <c:pt idx="53">
                  <c:v>0.20673285640930375</c:v>
                </c:pt>
                <c:pt idx="54">
                  <c:v>0.18962229797546276</c:v>
                </c:pt>
                <c:pt idx="55">
                  <c:v>0.19116530202729101</c:v>
                </c:pt>
                <c:pt idx="56">
                  <c:v>0.20024280636792924</c:v>
                </c:pt>
                <c:pt idx="57">
                  <c:v>0.22389259088728156</c:v>
                </c:pt>
                <c:pt idx="58">
                  <c:v>0.21322991826227822</c:v>
                </c:pt>
                <c:pt idx="59">
                  <c:v>0.21755033601783139</c:v>
                </c:pt>
                <c:pt idx="60">
                  <c:v>0.2368123366910096</c:v>
                </c:pt>
                <c:pt idx="61">
                  <c:v>0.21130309869512032</c:v>
                </c:pt>
                <c:pt idx="62">
                  <c:v>0.22487589465598379</c:v>
                </c:pt>
                <c:pt idx="63">
                  <c:v>0.16656068858712975</c:v>
                </c:pt>
                <c:pt idx="64">
                  <c:v>0.21779483125529869</c:v>
                </c:pt>
                <c:pt idx="65">
                  <c:v>0.21999571999900272</c:v>
                </c:pt>
                <c:pt idx="66">
                  <c:v>0.21463577001033168</c:v>
                </c:pt>
                <c:pt idx="67">
                  <c:v>0.19794776650082338</c:v>
                </c:pt>
                <c:pt idx="68">
                  <c:v>0.14779740441924274</c:v>
                </c:pt>
                <c:pt idx="69">
                  <c:v>0.18158730150761079</c:v>
                </c:pt>
                <c:pt idx="70">
                  <c:v>0.18952270486389955</c:v>
                </c:pt>
                <c:pt idx="71">
                  <c:v>0.2193751884435475</c:v>
                </c:pt>
                <c:pt idx="72">
                  <c:v>0.21521325995050325</c:v>
                </c:pt>
                <c:pt idx="73">
                  <c:v>0.25624200161595084</c:v>
                </c:pt>
                <c:pt idx="74">
                  <c:v>0.23830338429381645</c:v>
                </c:pt>
                <c:pt idx="75">
                  <c:v>0.22035827394543891</c:v>
                </c:pt>
                <c:pt idx="76">
                  <c:v>0.24672325651813576</c:v>
                </c:pt>
                <c:pt idx="77">
                  <c:v>0.23571916471369522</c:v>
                </c:pt>
                <c:pt idx="78">
                  <c:v>0.20300860589934827</c:v>
                </c:pt>
                <c:pt idx="79">
                  <c:v>0.24951987042170304</c:v>
                </c:pt>
                <c:pt idx="80">
                  <c:v>0.20298277539095078</c:v>
                </c:pt>
                <c:pt idx="81">
                  <c:v>0.20013296813065054</c:v>
                </c:pt>
                <c:pt idx="82">
                  <c:v>0.22940572758022185</c:v>
                </c:pt>
                <c:pt idx="83">
                  <c:v>0.21956483753812805</c:v>
                </c:pt>
                <c:pt idx="84">
                  <c:v>0.22116563186639732</c:v>
                </c:pt>
                <c:pt idx="85">
                  <c:v>0.24933960465455432</c:v>
                </c:pt>
                <c:pt idx="86">
                  <c:v>0.23354826453651717</c:v>
                </c:pt>
                <c:pt idx="87">
                  <c:v>0.20095276517399766</c:v>
                </c:pt>
                <c:pt idx="88">
                  <c:v>0.21309433642764505</c:v>
                </c:pt>
                <c:pt idx="89">
                  <c:v>0.20553202699464376</c:v>
                </c:pt>
                <c:pt idx="90">
                  <c:v>0.26654671237372463</c:v>
                </c:pt>
                <c:pt idx="91">
                  <c:v>0.26122730777725517</c:v>
                </c:pt>
                <c:pt idx="92">
                  <c:v>0.21662437182894764</c:v>
                </c:pt>
                <c:pt idx="93">
                  <c:v>0.237520633920936</c:v>
                </c:pt>
                <c:pt idx="94">
                  <c:v>0.19950313027782132</c:v>
                </c:pt>
                <c:pt idx="95">
                  <c:v>0.22704849913561828</c:v>
                </c:pt>
                <c:pt idx="96">
                  <c:v>0.27851483613924488</c:v>
                </c:pt>
                <c:pt idx="97">
                  <c:v>0.21930141806848547</c:v>
                </c:pt>
                <c:pt idx="98">
                  <c:v>0.22634377111912293</c:v>
                </c:pt>
                <c:pt idx="99">
                  <c:v>0.24263502052258934</c:v>
                </c:pt>
                <c:pt idx="100">
                  <c:v>0.2341771071772708</c:v>
                </c:pt>
                <c:pt idx="101">
                  <c:v>0.19731226957743486</c:v>
                </c:pt>
                <c:pt idx="102">
                  <c:v>0.21312122454005586</c:v>
                </c:pt>
                <c:pt idx="103">
                  <c:v>0.2089751779699966</c:v>
                </c:pt>
                <c:pt idx="104">
                  <c:v>0.25406761879898865</c:v>
                </c:pt>
                <c:pt idx="105">
                  <c:v>0.25768760724596462</c:v>
                </c:pt>
                <c:pt idx="106">
                  <c:v>0.19830597071860775</c:v>
                </c:pt>
                <c:pt idx="107">
                  <c:v>0.25846719998172218</c:v>
                </c:pt>
                <c:pt idx="108">
                  <c:v>0.20427926513226741</c:v>
                </c:pt>
                <c:pt idx="109">
                  <c:v>0.24005362500685021</c:v>
                </c:pt>
                <c:pt idx="110">
                  <c:v>0.26673287878716079</c:v>
                </c:pt>
                <c:pt idx="111">
                  <c:v>0.25392676033596895</c:v>
                </c:pt>
                <c:pt idx="112">
                  <c:v>0.23089447235160088</c:v>
                </c:pt>
                <c:pt idx="113">
                  <c:v>0.26359361652776636</c:v>
                </c:pt>
                <c:pt idx="114">
                  <c:v>0.21696706206902203</c:v>
                </c:pt>
                <c:pt idx="115">
                  <c:v>0.23692426796283109</c:v>
                </c:pt>
                <c:pt idx="116">
                  <c:v>0.21617867099031238</c:v>
                </c:pt>
                <c:pt idx="117">
                  <c:v>0.21036282205423701</c:v>
                </c:pt>
                <c:pt idx="118">
                  <c:v>0.21667967199200616</c:v>
                </c:pt>
                <c:pt idx="119">
                  <c:v>0.23833173432047064</c:v>
                </c:pt>
                <c:pt idx="120">
                  <c:v>0.24487321706230616</c:v>
                </c:pt>
                <c:pt idx="121">
                  <c:v>0.18999169086617032</c:v>
                </c:pt>
                <c:pt idx="122">
                  <c:v>0.19668270951453509</c:v>
                </c:pt>
                <c:pt idx="123">
                  <c:v>0.24322081302858833</c:v>
                </c:pt>
                <c:pt idx="124">
                  <c:v>0.27441965905283872</c:v>
                </c:pt>
                <c:pt idx="125">
                  <c:v>0.19519252983058916</c:v>
                </c:pt>
                <c:pt idx="126">
                  <c:v>0.20255773686563713</c:v>
                </c:pt>
                <c:pt idx="127">
                  <c:v>0.22820841457779545</c:v>
                </c:pt>
                <c:pt idx="128">
                  <c:v>0.24118476485446899</c:v>
                </c:pt>
                <c:pt idx="129">
                  <c:v>0.25142089683691327</c:v>
                </c:pt>
                <c:pt idx="130">
                  <c:v>0.25760253498169883</c:v>
                </c:pt>
                <c:pt idx="131">
                  <c:v>0.24221290656035305</c:v>
                </c:pt>
                <c:pt idx="132">
                  <c:v>0.25383869856385355</c:v>
                </c:pt>
                <c:pt idx="133">
                  <c:v>0.19208665089439719</c:v>
                </c:pt>
                <c:pt idx="134">
                  <c:v>0.28113932965438204</c:v>
                </c:pt>
                <c:pt idx="135">
                  <c:v>0.27750896725961877</c:v>
                </c:pt>
                <c:pt idx="136">
                  <c:v>0.22367271211864545</c:v>
                </c:pt>
                <c:pt idx="137">
                  <c:v>0.2260452849860545</c:v>
                </c:pt>
                <c:pt idx="138">
                  <c:v>0.25800134451666223</c:v>
                </c:pt>
                <c:pt idx="139">
                  <c:v>0.25138357980111736</c:v>
                </c:pt>
                <c:pt idx="140">
                  <c:v>0.20555788427556887</c:v>
                </c:pt>
                <c:pt idx="141">
                  <c:v>0.27859446424164808</c:v>
                </c:pt>
                <c:pt idx="142">
                  <c:v>0.22519993166218358</c:v>
                </c:pt>
                <c:pt idx="143">
                  <c:v>0.27386961535777099</c:v>
                </c:pt>
                <c:pt idx="144">
                  <c:v>0.22027203253768937</c:v>
                </c:pt>
                <c:pt idx="145">
                  <c:v>0.24261422699405824</c:v>
                </c:pt>
                <c:pt idx="146">
                  <c:v>0.14928912450994264</c:v>
                </c:pt>
                <c:pt idx="147">
                  <c:v>0.25851046063196315</c:v>
                </c:pt>
                <c:pt idx="148">
                  <c:v>0.1822269941086766</c:v>
                </c:pt>
                <c:pt idx="149">
                  <c:v>0.21621969122704945</c:v>
                </c:pt>
                <c:pt idx="150">
                  <c:v>0.22009101273461368</c:v>
                </c:pt>
                <c:pt idx="151">
                  <c:v>0.1514276455088196</c:v>
                </c:pt>
                <c:pt idx="152">
                  <c:v>0.21584660957550636</c:v>
                </c:pt>
                <c:pt idx="153">
                  <c:v>0.21928190759828803</c:v>
                </c:pt>
                <c:pt idx="154">
                  <c:v>0.20065232705668454</c:v>
                </c:pt>
                <c:pt idx="155">
                  <c:v>0.15949766750579231</c:v>
                </c:pt>
                <c:pt idx="156">
                  <c:v>0.28124712631115012</c:v>
                </c:pt>
                <c:pt idx="157">
                  <c:v>0.19976490430452151</c:v>
                </c:pt>
                <c:pt idx="158">
                  <c:v>0.21067331195023983</c:v>
                </c:pt>
                <c:pt idx="159">
                  <c:v>0.26070829749082058</c:v>
                </c:pt>
                <c:pt idx="160">
                  <c:v>0.20504308461942786</c:v>
                </c:pt>
                <c:pt idx="161">
                  <c:v>0.27598535726762924</c:v>
                </c:pt>
              </c:numCache>
            </c:numRef>
          </c:xVal>
          <c:yVal>
            <c:numRef>
              <c:f>'V-I'!$AD$6:$AD$167</c:f>
              <c:numCache>
                <c:formatCode>0.000</c:formatCode>
                <c:ptCount val="162"/>
                <c:pt idx="0">
                  <c:v>#N/A</c:v>
                </c:pt>
                <c:pt idx="1">
                  <c:v>#N/A</c:v>
                </c:pt>
                <c:pt idx="2">
                  <c:v>#N/A</c:v>
                </c:pt>
                <c:pt idx="3">
                  <c:v>#N/A</c:v>
                </c:pt>
                <c:pt idx="4">
                  <c:v>#N/A</c:v>
                </c:pt>
                <c:pt idx="5">
                  <c:v>#N/A</c:v>
                </c:pt>
                <c:pt idx="6">
                  <c:v>#N/A</c:v>
                </c:pt>
                <c:pt idx="7">
                  <c:v>#N/A</c:v>
                </c:pt>
                <c:pt idx="8">
                  <c:v>6.9616443109022486E-2</c:v>
                </c:pt>
                <c:pt idx="9">
                  <c:v>#N/A</c:v>
                </c:pt>
                <c:pt idx="10">
                  <c:v>#N/A</c:v>
                </c:pt>
                <c:pt idx="11">
                  <c:v>-2.8414477332020571E-2</c:v>
                </c:pt>
                <c:pt idx="12">
                  <c:v>-2.4177795376852773E-2</c:v>
                </c:pt>
                <c:pt idx="13">
                  <c:v>-6.519282428815823E-2</c:v>
                </c:pt>
                <c:pt idx="14">
                  <c:v>#N/A</c:v>
                </c:pt>
                <c:pt idx="15">
                  <c:v>#N/A</c:v>
                </c:pt>
                <c:pt idx="16">
                  <c:v>#N/A</c:v>
                </c:pt>
                <c:pt idx="17">
                  <c:v>-4.8191963654364567E-2</c:v>
                </c:pt>
                <c:pt idx="18">
                  <c:v>-1.308099875348076E-2</c:v>
                </c:pt>
                <c:pt idx="19">
                  <c:v>-3.9627500138842697E-2</c:v>
                </c:pt>
                <c:pt idx="20">
                  <c:v>-3.5489652802885907E-2</c:v>
                </c:pt>
                <c:pt idx="21">
                  <c:v>2.1906662116477654E-2</c:v>
                </c:pt>
                <c:pt idx="22">
                  <c:v>-1.276550298517018E-2</c:v>
                </c:pt>
                <c:pt idx="23">
                  <c:v>1.9030693834049789E-2</c:v>
                </c:pt>
                <c:pt idx="24">
                  <c:v>2.4132114296289087E-2</c:v>
                </c:pt>
                <c:pt idx="25">
                  <c:v>-2.1868767785664961E-2</c:v>
                </c:pt>
                <c:pt idx="26">
                  <c:v>8.5213439424149939E-3</c:v>
                </c:pt>
                <c:pt idx="27">
                  <c:v>#N/A</c:v>
                </c:pt>
                <c:pt idx="28">
                  <c:v>-1.4130622673499404E-2</c:v>
                </c:pt>
                <c:pt idx="29">
                  <c:v>-2.6982936205126984E-2</c:v>
                </c:pt>
                <c:pt idx="30">
                  <c:v>#N/A</c:v>
                </c:pt>
                <c:pt idx="31">
                  <c:v>-6.4370647053922675E-2</c:v>
                </c:pt>
                <c:pt idx="32">
                  <c:v>#N/A</c:v>
                </c:pt>
                <c:pt idx="33">
                  <c:v>#N/A</c:v>
                </c:pt>
                <c:pt idx="34">
                  <c:v>#N/A</c:v>
                </c:pt>
                <c:pt idx="35">
                  <c:v>#N/A</c:v>
                </c:pt>
                <c:pt idx="36">
                  <c:v>#N/A</c:v>
                </c:pt>
                <c:pt idx="37">
                  <c:v>#N/A</c:v>
                </c:pt>
                <c:pt idx="38">
                  <c:v>#N/A</c:v>
                </c:pt>
                <c:pt idx="39">
                  <c:v>#N/A</c:v>
                </c:pt>
                <c:pt idx="40">
                  <c:v>#N/A</c:v>
                </c:pt>
                <c:pt idx="41">
                  <c:v>#N/A</c:v>
                </c:pt>
                <c:pt idx="42">
                  <c:v>#N/A</c:v>
                </c:pt>
                <c:pt idx="43">
                  <c:v>#N/A</c:v>
                </c:pt>
                <c:pt idx="44">
                  <c:v>-5.2902970544767558E-2</c:v>
                </c:pt>
                <c:pt idx="45">
                  <c:v>#N/A</c:v>
                </c:pt>
                <c:pt idx="46">
                  <c:v>#N/A</c:v>
                </c:pt>
                <c:pt idx="47">
                  <c:v>#N/A</c:v>
                </c:pt>
                <c:pt idx="48">
                  <c:v>#N/A</c:v>
                </c:pt>
                <c:pt idx="49">
                  <c:v>#N/A</c:v>
                </c:pt>
                <c:pt idx="50">
                  <c:v>#N/A</c:v>
                </c:pt>
                <c:pt idx="51">
                  <c:v>#N/A</c:v>
                </c:pt>
                <c:pt idx="52">
                  <c:v>#N/A</c:v>
                </c:pt>
                <c:pt idx="53">
                  <c:v>#N/A</c:v>
                </c:pt>
                <c:pt idx="54">
                  <c:v>#N/A</c:v>
                </c:pt>
                <c:pt idx="55">
                  <c:v>3.6846772714385634E-4</c:v>
                </c:pt>
                <c:pt idx="56">
                  <c:v>#N/A</c:v>
                </c:pt>
                <c:pt idx="57">
                  <c:v>#N/A</c:v>
                </c:pt>
                <c:pt idx="58">
                  <c:v>#N/A</c:v>
                </c:pt>
                <c:pt idx="59">
                  <c:v>#N/A</c:v>
                </c:pt>
                <c:pt idx="60">
                  <c:v>-3.3412106575560041E-2</c:v>
                </c:pt>
                <c:pt idx="61">
                  <c:v>2.5854924156724829E-2</c:v>
                </c:pt>
                <c:pt idx="62">
                  <c:v>-4.1131381121800592E-2</c:v>
                </c:pt>
                <c:pt idx="63">
                  <c:v>6.3237775170576827E-2</c:v>
                </c:pt>
                <c:pt idx="64">
                  <c:v>-3.6064117469332163E-2</c:v>
                </c:pt>
                <c:pt idx="65">
                  <c:v>-6.7336647123623972E-2</c:v>
                </c:pt>
                <c:pt idx="66">
                  <c:v>1.7823934840198091E-2</c:v>
                </c:pt>
                <c:pt idx="67">
                  <c:v>2.514417227732163E-2</c:v>
                </c:pt>
                <c:pt idx="68">
                  <c:v>6.8890168881339003E-2</c:v>
                </c:pt>
                <c:pt idx="69">
                  <c:v>-1.9488314853773975E-2</c:v>
                </c:pt>
                <c:pt idx="70">
                  <c:v>2.5022145506587906E-2</c:v>
                </c:pt>
                <c:pt idx="71">
                  <c:v>-8.326281422082471E-3</c:v>
                </c:pt>
                <c:pt idx="72">
                  <c:v>-2.8635275082359579E-3</c:v>
                </c:pt>
                <c:pt idx="73">
                  <c:v>-7.0298050076385482E-2</c:v>
                </c:pt>
                <c:pt idx="74">
                  <c:v>-3.0612611170134446E-2</c:v>
                </c:pt>
                <c:pt idx="75">
                  <c:v>-2.686136270736264E-2</c:v>
                </c:pt>
                <c:pt idx="76">
                  <c:v>-0.10440820174314672</c:v>
                </c:pt>
                <c:pt idx="77">
                  <c:v>-4.9333585164469368E-2</c:v>
                </c:pt>
                <c:pt idx="78">
                  <c:v>-4.7488585975590358E-2</c:v>
                </c:pt>
                <c:pt idx="79">
                  <c:v>-8.4249063113280204E-2</c:v>
                </c:pt>
                <c:pt idx="80">
                  <c:v>-6.3502048972492176E-3</c:v>
                </c:pt>
                <c:pt idx="81">
                  <c:v>1.4253961990767811E-2</c:v>
                </c:pt>
                <c:pt idx="82">
                  <c:v>-1.5865724274705034E-2</c:v>
                </c:pt>
                <c:pt idx="83">
                  <c:v>-1.141296826852703E-2</c:v>
                </c:pt>
                <c:pt idx="84">
                  <c:v>-1.5239722064798483E-2</c:v>
                </c:pt>
                <c:pt idx="85">
                  <c:v>-7.2822760212774867E-2</c:v>
                </c:pt>
                <c:pt idx="86">
                  <c:v>-6.5456681243379056E-2</c:v>
                </c:pt>
                <c:pt idx="87">
                  <c:v>1.6586749639721621E-2</c:v>
                </c:pt>
                <c:pt idx="88">
                  <c:v>-3.4578803170444677E-2</c:v>
                </c:pt>
                <c:pt idx="89">
                  <c:v>4.0408396103231992E-3</c:v>
                </c:pt>
                <c:pt idx="90">
                  <c:v>-8.3109657531282188E-2</c:v>
                </c:pt>
                <c:pt idx="91">
                  <c:v>-7.3518058502219374E-2</c:v>
                </c:pt>
                <c:pt idx="92">
                  <c:v>2.5750520840167879E-3</c:v>
                </c:pt>
                <c:pt idx="93">
                  <c:v>-3.0958784857250093E-2</c:v>
                </c:pt>
                <c:pt idx="94">
                  <c:v>-6.1437662887688649E-3</c:v>
                </c:pt>
                <c:pt idx="95">
                  <c:v>-1.4927973709992992E-2</c:v>
                </c:pt>
                <c:pt idx="96">
                  <c:v>-0.13532575254055731</c:v>
                </c:pt>
                <c:pt idx="97">
                  <c:v>-8.989988513272984E-3</c:v>
                </c:pt>
                <c:pt idx="98">
                  <c:v>-4.5338015940493387E-2</c:v>
                </c:pt>
                <c:pt idx="99">
                  <c:v>-3.5780205495941325E-2</c:v>
                </c:pt>
                <c:pt idx="100">
                  <c:v>-2.6111997968131878E-2</c:v>
                </c:pt>
                <c:pt idx="101">
                  <c:v>4.040630131672171E-2</c:v>
                </c:pt>
                <c:pt idx="102">
                  <c:v>-8.1908362744518015E-3</c:v>
                </c:pt>
                <c:pt idx="103">
                  <c:v>-1.3979682495827428E-2</c:v>
                </c:pt>
                <c:pt idx="104">
                  <c:v>-9.7162588957862894E-2</c:v>
                </c:pt>
                <c:pt idx="105">
                  <c:v>-0.10133668129741805</c:v>
                </c:pt>
                <c:pt idx="106">
                  <c:v>3.2058253369100148E-2</c:v>
                </c:pt>
                <c:pt idx="107">
                  <c:v>-7.9912999065727297E-2</c:v>
                </c:pt>
                <c:pt idx="108">
                  <c:v>-2.5722158121180533E-2</c:v>
                </c:pt>
                <c:pt idx="109">
                  <c:v>-5.6154452772032348E-2</c:v>
                </c:pt>
                <c:pt idx="110">
                  <c:v>-9.0493218615177035E-2</c:v>
                </c:pt>
                <c:pt idx="111">
                  <c:v>-0.10647978959862775</c:v>
                </c:pt>
                <c:pt idx="112">
                  <c:v>-5.388474842203872E-2</c:v>
                </c:pt>
                <c:pt idx="113">
                  <c:v>-9.9764236815517937E-2</c:v>
                </c:pt>
                <c:pt idx="114">
                  <c:v>-1.7778794579543844E-2</c:v>
                </c:pt>
                <c:pt idx="115">
                  <c:v>-5.4041672516721734E-2</c:v>
                </c:pt>
                <c:pt idx="116">
                  <c:v>-5.8792092248923539E-2</c:v>
                </c:pt>
                <c:pt idx="117">
                  <c:v>7.1201734256089444E-3</c:v>
                </c:pt>
                <c:pt idx="118">
                  <c:v>-9.4767880899757073E-3</c:v>
                </c:pt>
                <c:pt idx="119">
                  <c:v>-4.2061375526913553E-2</c:v>
                </c:pt>
                <c:pt idx="120">
                  <c:v>-9.2506485318665205E-2</c:v>
                </c:pt>
                <c:pt idx="121">
                  <c:v>2.363326665635751E-2</c:v>
                </c:pt>
                <c:pt idx="122">
                  <c:v>1.2364323222035734E-2</c:v>
                </c:pt>
                <c:pt idx="123">
                  <c:v>-8.1178583080504518E-2</c:v>
                </c:pt>
                <c:pt idx="124">
                  <c:v>-8.360793635426142E-2</c:v>
                </c:pt>
                <c:pt idx="125">
                  <c:v>4.7990781063357718E-2</c:v>
                </c:pt>
                <c:pt idx="126">
                  <c:v>4.0566270064823495E-5</c:v>
                </c:pt>
                <c:pt idx="127">
                  <c:v>-4.7069411110456011E-2</c:v>
                </c:pt>
                <c:pt idx="128">
                  <c:v>-7.3877329754212379E-2</c:v>
                </c:pt>
                <c:pt idx="129">
                  <c:v>-7.1446058766638787E-2</c:v>
                </c:pt>
                <c:pt idx="130">
                  <c:v>-6.3099972019485667E-2</c:v>
                </c:pt>
                <c:pt idx="131">
                  <c:v>-8.0252184001754379E-2</c:v>
                </c:pt>
                <c:pt idx="132">
                  <c:v>-8.9250894995974273E-2</c:v>
                </c:pt>
                <c:pt idx="133">
                  <c:v>1.680610271653088E-3</c:v>
                </c:pt>
                <c:pt idx="134">
                  <c:v>-0.12078068781814066</c:v>
                </c:pt>
                <c:pt idx="135">
                  <c:v>-8.414254384902331E-2</c:v>
                </c:pt>
                <c:pt idx="136">
                  <c:v>-5.1910591003186818E-2</c:v>
                </c:pt>
                <c:pt idx="137">
                  <c:v>-7.1199197861633562E-2</c:v>
                </c:pt>
                <c:pt idx="138">
                  <c:v>-0.10827211176688056</c:v>
                </c:pt>
                <c:pt idx="139">
                  <c:v>-0.12143273680756567</c:v>
                </c:pt>
                <c:pt idx="140">
                  <c:v>-1.5580114284828028E-3</c:v>
                </c:pt>
                <c:pt idx="141">
                  <c:v>-0.14693998722279189</c:v>
                </c:pt>
                <c:pt idx="142">
                  <c:v>-3.0405606490322035E-2</c:v>
                </c:pt>
                <c:pt idx="143">
                  <c:v>-0.10157309784122173</c:v>
                </c:pt>
                <c:pt idx="144">
                  <c:v>-1.1442457019386204E-2</c:v>
                </c:pt>
                <c:pt idx="145">
                  <c:v>-8.471209269730795E-2</c:v>
                </c:pt>
                <c:pt idx="146">
                  <c:v>8.766180168572793E-2</c:v>
                </c:pt>
                <c:pt idx="147">
                  <c:v>-8.6057522448283463E-2</c:v>
                </c:pt>
                <c:pt idx="148">
                  <c:v>9.0665841534140479E-3</c:v>
                </c:pt>
                <c:pt idx="149">
                  <c:v>-3.2802254951478732E-2</c:v>
                </c:pt>
                <c:pt idx="150">
                  <c:v>-2.6637568240609699E-2</c:v>
                </c:pt>
                <c:pt idx="151">
                  <c:v>5.5950327306449749E-2</c:v>
                </c:pt>
                <c:pt idx="152">
                  <c:v>-7.2293807516530251E-3</c:v>
                </c:pt>
                <c:pt idx="153">
                  <c:v>-3.0113650472214482E-2</c:v>
                </c:pt>
                <c:pt idx="154">
                  <c:v>-1.1166362715109762E-2</c:v>
                </c:pt>
                <c:pt idx="155">
                  <c:v>8.3552684011740458E-2</c:v>
                </c:pt>
                <c:pt idx="156">
                  <c:v>-0.13301755179825214</c:v>
                </c:pt>
                <c:pt idx="157">
                  <c:v>9.0397540950365451E-4</c:v>
                </c:pt>
                <c:pt idx="158">
                  <c:v>-4.9325545445398106E-2</c:v>
                </c:pt>
                <c:pt idx="159">
                  <c:v>-0.13243516994793791</c:v>
                </c:pt>
                <c:pt idx="160">
                  <c:v>3.6080464429353726E-2</c:v>
                </c:pt>
                <c:pt idx="161">
                  <c:v>-0.11672276049531505</c:v>
                </c:pt>
              </c:numCache>
            </c:numRef>
          </c:yVal>
          <c:smooth val="0"/>
          <c:extLst>
            <c:ext xmlns:c16="http://schemas.microsoft.com/office/drawing/2014/chart" uri="{C3380CC4-5D6E-409C-BE32-E72D297353CC}">
              <c16:uniqueId val="{00000000-3C72-4A06-863A-5CCCC81E3440}"/>
            </c:ext>
          </c:extLst>
        </c:ser>
        <c:ser>
          <c:idx val="3"/>
          <c:order val="3"/>
          <c:tx>
            <c:strRef>
              <c:f>'V-I'!$AE$4</c:f>
              <c:strCache>
                <c:ptCount val="1"/>
                <c:pt idx="0">
                  <c:v>副極小</c:v>
                </c:pt>
              </c:strCache>
            </c:strRef>
          </c:tx>
          <c:spPr>
            <a:ln w="25400" cap="rnd">
              <a:noFill/>
              <a:round/>
            </a:ln>
            <a:effectLst/>
          </c:spPr>
          <c:marker>
            <c:symbol val="circle"/>
            <c:size val="4"/>
            <c:spPr>
              <a:solidFill>
                <a:srgbClr val="FF0000"/>
              </a:solidFill>
              <a:ln w="9525">
                <a:noFill/>
              </a:ln>
              <a:effectLst/>
            </c:spPr>
          </c:marker>
          <c:xVal>
            <c:numRef>
              <c:f>'V-I'!$AE$6:$AE$104</c:f>
              <c:numCache>
                <c:formatCode>0.000</c:formatCode>
                <c:ptCount val="99"/>
                <c:pt idx="0">
                  <c:v>0.23358787271675907</c:v>
                </c:pt>
                <c:pt idx="1">
                  <c:v>0.26229657634768244</c:v>
                </c:pt>
                <c:pt idx="2">
                  <c:v>0.28567124112707476</c:v>
                </c:pt>
                <c:pt idx="3">
                  <c:v>0.22079365559777595</c:v>
                </c:pt>
                <c:pt idx="4">
                  <c:v>0.29226386889971923</c:v>
                </c:pt>
                <c:pt idx="5">
                  <c:v>0.32888871441011319</c:v>
                </c:pt>
                <c:pt idx="6">
                  <c:v>0.27445898268959368</c:v>
                </c:pt>
                <c:pt idx="7">
                  <c:v>0.28770465245669707</c:v>
                </c:pt>
                <c:pt idx="8">
                  <c:v>0.30568211086358354</c:v>
                </c:pt>
                <c:pt idx="9">
                  <c:v>0.26965447388677083</c:v>
                </c:pt>
                <c:pt idx="10">
                  <c:v>0.32221299574425905</c:v>
                </c:pt>
                <c:pt idx="11">
                  <c:v>0.34960143808006683</c:v>
                </c:pt>
                <c:pt idx="12">
                  <c:v>0.31467566369722583</c:v>
                </c:pt>
                <c:pt idx="13">
                  <c:v>0.34519592369958568</c:v>
                </c:pt>
                <c:pt idx="14">
                  <c:v>0.28786657115986369</c:v>
                </c:pt>
                <c:pt idx="15">
                  <c:v>0.28044736048943664</c:v>
                </c:pt>
                <c:pt idx="16">
                  <c:v>0.21709012963879623</c:v>
                </c:pt>
                <c:pt idx="17">
                  <c:v>0.29071391734350643</c:v>
                </c:pt>
                <c:pt idx="18">
                  <c:v>0.25405607980205858</c:v>
                </c:pt>
                <c:pt idx="19">
                  <c:v>0.24303754759483823</c:v>
                </c:pt>
                <c:pt idx="20">
                  <c:v>0.33075996181819178</c:v>
                </c:pt>
                <c:pt idx="21">
                  <c:v>0.23682727553521554</c:v>
                </c:pt>
                <c:pt idx="22">
                  <c:v>0.24278394598412456</c:v>
                </c:pt>
                <c:pt idx="23">
                  <c:v>0.23802711097562596</c:v>
                </c:pt>
                <c:pt idx="24">
                  <c:v>0.28213568594174043</c:v>
                </c:pt>
                <c:pt idx="25">
                  <c:v>0.24963985317524323</c:v>
                </c:pt>
                <c:pt idx="26">
                  <c:v>0.27705023816781826</c:v>
                </c:pt>
                <c:pt idx="27">
                  <c:v>0.21454638867145365</c:v>
                </c:pt>
                <c:pt idx="28">
                  <c:v>0.1972902846839176</c:v>
                </c:pt>
                <c:pt idx="29">
                  <c:v>0.28179289858580103</c:v>
                </c:pt>
                <c:pt idx="30">
                  <c:v>0.18299900025710475</c:v>
                </c:pt>
                <c:pt idx="31">
                  <c:v>0.22780379097765888</c:v>
                </c:pt>
                <c:pt idx="32">
                  <c:v>0.2697042051926945</c:v>
                </c:pt>
                <c:pt idx="33">
                  <c:v>0.25324100913804748</c:v>
                </c:pt>
                <c:pt idx="34">
                  <c:v>0.23090632350614484</c:v>
                </c:pt>
                <c:pt idx="35">
                  <c:v>0.2557513655942848</c:v>
                </c:pt>
                <c:pt idx="36">
                  <c:v>0.22268124338281731</c:v>
                </c:pt>
                <c:pt idx="37">
                  <c:v>0.25685251059610925</c:v>
                </c:pt>
                <c:pt idx="38">
                  <c:v>0.230888372982964</c:v>
                </c:pt>
                <c:pt idx="39">
                  <c:v>0.26214764778091099</c:v>
                </c:pt>
                <c:pt idx="40">
                  <c:v>0.24491210101652341</c:v>
                </c:pt>
                <c:pt idx="41">
                  <c:v>0.26069437749910102</c:v>
                </c:pt>
                <c:pt idx="42">
                  <c:v>0.22747201342973061</c:v>
                </c:pt>
                <c:pt idx="43">
                  <c:v>0.25853817886032882</c:v>
                </c:pt>
                <c:pt idx="44">
                  <c:v>0.26341307321105517</c:v>
                </c:pt>
                <c:pt idx="45">
                  <c:v>0.22122433610745099</c:v>
                </c:pt>
                <c:pt idx="46">
                  <c:v>0.20962516074082821</c:v>
                </c:pt>
                <c:pt idx="47">
                  <c:v>0.2332073685284177</c:v>
                </c:pt>
                <c:pt idx="48">
                  <c:v>0.20992644302347255</c:v>
                </c:pt>
                <c:pt idx="49">
                  <c:v>0.20475809639776543</c:v>
                </c:pt>
                <c:pt idx="50">
                  <c:v>0.18474484524387544</c:v>
                </c:pt>
                <c:pt idx="51">
                  <c:v>0.19429204335575989</c:v>
                </c:pt>
                <c:pt idx="52">
                  <c:v>0.18832593261350453</c:v>
                </c:pt>
                <c:pt idx="53">
                  <c:v>0.27265730438186403</c:v>
                </c:pt>
                <c:pt idx="54">
                  <c:v>0.23361501738228291</c:v>
                </c:pt>
                <c:pt idx="55">
                  <c:v>0.24548330209702851</c:v>
                </c:pt>
                <c:pt idx="56">
                  <c:v>0.24110483890018103</c:v>
                </c:pt>
                <c:pt idx="57">
                  <c:v>0.26009916054871768</c:v>
                </c:pt>
                <c:pt idx="58">
                  <c:v>0.24898493226355814</c:v>
                </c:pt>
                <c:pt idx="59">
                  <c:v>0.24613997503716928</c:v>
                </c:pt>
                <c:pt idx="60">
                  <c:v>0.24836486996108847</c:v>
                </c:pt>
                <c:pt idx="61">
                  <c:v>0.22231630169955324</c:v>
                </c:pt>
                <c:pt idx="62">
                  <c:v>0.22523757175784009</c:v>
                </c:pt>
                <c:pt idx="63">
                  <c:v>0.2224071963754754</c:v>
                </c:pt>
                <c:pt idx="64">
                  <c:v>0.18739981632714858</c:v>
                </c:pt>
                <c:pt idx="65">
                  <c:v>0.27219632326451448</c:v>
                </c:pt>
                <c:pt idx="66">
                  <c:v>0.2497611069645494</c:v>
                </c:pt>
                <c:pt idx="67">
                  <c:v>0.25500340589840909</c:v>
                </c:pt>
                <c:pt idx="68">
                  <c:v>0.22960831639585974</c:v>
                </c:pt>
                <c:pt idx="69">
                  <c:v>0.24904961774417997</c:v>
                </c:pt>
                <c:pt idx="70">
                  <c:v>0.2885422628167138</c:v>
                </c:pt>
                <c:pt idx="71">
                  <c:v>0.27122417758137385</c:v>
                </c:pt>
                <c:pt idx="72">
                  <c:v>0.2697004007010293</c:v>
                </c:pt>
                <c:pt idx="73">
                  <c:v>0.22427198868417469</c:v>
                </c:pt>
                <c:pt idx="74">
                  <c:v>0.2579148167310143</c:v>
                </c:pt>
                <c:pt idx="75">
                  <c:v>0.23197148761040473</c:v>
                </c:pt>
                <c:pt idx="76">
                  <c:v>0.2418447812345734</c:v>
                </c:pt>
                <c:pt idx="77">
                  <c:v>0.25575521207586593</c:v>
                </c:pt>
                <c:pt idx="78">
                  <c:v>0.2146771483101364</c:v>
                </c:pt>
                <c:pt idx="79">
                  <c:v>0.22985570175111636</c:v>
                </c:pt>
                <c:pt idx="80">
                  <c:v>0.2202234778100369</c:v>
                </c:pt>
                <c:pt idx="81">
                  <c:v>0.21688850110460936</c:v>
                </c:pt>
                <c:pt idx="82">
                  <c:v>0.18752583358161742</c:v>
                </c:pt>
                <c:pt idx="83">
                  <c:v>0.23511767956647073</c:v>
                </c:pt>
                <c:pt idx="84">
                  <c:v>0.20670162455880417</c:v>
                </c:pt>
                <c:pt idx="85">
                  <c:v>0.22905475580722789</c:v>
                </c:pt>
                <c:pt idx="86">
                  <c:v>0.19065221266542112</c:v>
                </c:pt>
                <c:pt idx="87">
                  <c:v>0.21629275383596627</c:v>
                </c:pt>
                <c:pt idx="88">
                  <c:v>0.20108013763066465</c:v>
                </c:pt>
                <c:pt idx="89">
                  <c:v>0.20979645630834115</c:v>
                </c:pt>
                <c:pt idx="90">
                  <c:v>0.23665966538318131</c:v>
                </c:pt>
                <c:pt idx="91">
                  <c:v>0.21367180560279517</c:v>
                </c:pt>
                <c:pt idx="92">
                  <c:v>0.19667970330725046</c:v>
                </c:pt>
                <c:pt idx="93">
                  <c:v>0.20976215517924721</c:v>
                </c:pt>
                <c:pt idx="94">
                  <c:v>0.20635555246221085</c:v>
                </c:pt>
                <c:pt idx="95">
                  <c:v>0.2196710273854254</c:v>
                </c:pt>
                <c:pt idx="96">
                  <c:v>0.21932080706188978</c:v>
                </c:pt>
                <c:pt idx="97">
                  <c:v>0.19755571055257656</c:v>
                </c:pt>
                <c:pt idx="98">
                  <c:v>0.20303545281408439</c:v>
                </c:pt>
              </c:numCache>
            </c:numRef>
          </c:xVal>
          <c:yVal>
            <c:numRef>
              <c:f>'V-I'!$AF$6:$AF$104</c:f>
              <c:numCache>
                <c:formatCode>0.000</c:formatCode>
                <c:ptCount val="99"/>
                <c:pt idx="0">
                  <c:v>-0.13435284130142272</c:v>
                </c:pt>
                <c:pt idx="1">
                  <c:v>-0.17095871958386091</c:v>
                </c:pt>
                <c:pt idx="2">
                  <c:v>-0.16986323805388806</c:v>
                </c:pt>
                <c:pt idx="3">
                  <c:v>-0.13809425346143797</c:v>
                </c:pt>
                <c:pt idx="4">
                  <c:v>#N/A</c:v>
                </c:pt>
                <c:pt idx="5">
                  <c:v>-0.30521483826807255</c:v>
                </c:pt>
                <c:pt idx="6">
                  <c:v>-0.1499383438671647</c:v>
                </c:pt>
                <c:pt idx="7">
                  <c:v>#N/A</c:v>
                </c:pt>
                <c:pt idx="8">
                  <c:v>-0.21443047065656165</c:v>
                </c:pt>
                <c:pt idx="9">
                  <c:v>#N/A</c:v>
                </c:pt>
                <c:pt idx="10">
                  <c:v>-0.25754516538886207</c:v>
                </c:pt>
                <c:pt idx="11">
                  <c:v>#N/A</c:v>
                </c:pt>
                <c:pt idx="12">
                  <c:v>-0.1993590374941267</c:v>
                </c:pt>
                <c:pt idx="13">
                  <c:v>#N/A</c:v>
                </c:pt>
                <c:pt idx="14">
                  <c:v>-0.20132345431660803</c:v>
                </c:pt>
                <c:pt idx="15">
                  <c:v>-0.20138779251991509</c:v>
                </c:pt>
                <c:pt idx="16">
                  <c:v>-0.15435262831765417</c:v>
                </c:pt>
                <c:pt idx="17">
                  <c:v>#N/A</c:v>
                </c:pt>
                <c:pt idx="18">
                  <c:v>#N/A</c:v>
                </c:pt>
                <c:pt idx="19">
                  <c:v>-0.12900755854354595</c:v>
                </c:pt>
                <c:pt idx="20">
                  <c:v>#N/A</c:v>
                </c:pt>
                <c:pt idx="21">
                  <c:v>-0.11571170368854444</c:v>
                </c:pt>
                <c:pt idx="22">
                  <c:v>#N/A</c:v>
                </c:pt>
                <c:pt idx="23">
                  <c:v>-0.13944909084119753</c:v>
                </c:pt>
                <c:pt idx="24">
                  <c:v>-0.15628994650489531</c:v>
                </c:pt>
                <c:pt idx="25">
                  <c:v>-0.14311010072814248</c:v>
                </c:pt>
                <c:pt idx="26">
                  <c:v>-0.13730563960912812</c:v>
                </c:pt>
                <c:pt idx="27">
                  <c:v>#N/A</c:v>
                </c:pt>
                <c:pt idx="28">
                  <c:v>-8.9341526027936921E-2</c:v>
                </c:pt>
                <c:pt idx="29">
                  <c:v>-0.13701428137817845</c:v>
                </c:pt>
                <c:pt idx="30">
                  <c:v>#N/A</c:v>
                </c:pt>
                <c:pt idx="31">
                  <c:v>-7.7749463638239008E-2</c:v>
                </c:pt>
                <c:pt idx="32">
                  <c:v>-0.11176020983959592</c:v>
                </c:pt>
                <c:pt idx="33">
                  <c:v>-9.4158306578482315E-2</c:v>
                </c:pt>
                <c:pt idx="34">
                  <c:v>-0.10112526776129005</c:v>
                </c:pt>
                <c:pt idx="35">
                  <c:v>-0.13729377478455176</c:v>
                </c:pt>
                <c:pt idx="36">
                  <c:v>-7.4274788210532683E-2</c:v>
                </c:pt>
                <c:pt idx="37">
                  <c:v>#N/A</c:v>
                </c:pt>
                <c:pt idx="38">
                  <c:v>#N/A</c:v>
                </c:pt>
                <c:pt idx="39">
                  <c:v>#N/A</c:v>
                </c:pt>
                <c:pt idx="40">
                  <c:v>-7.4410662881498807E-2</c:v>
                </c:pt>
                <c:pt idx="41">
                  <c:v>-7.749918607856715E-2</c:v>
                </c:pt>
                <c:pt idx="42">
                  <c:v>-7.7259117632910601E-2</c:v>
                </c:pt>
                <c:pt idx="43">
                  <c:v>-0.1135852092956271</c:v>
                </c:pt>
                <c:pt idx="44">
                  <c:v>#N/A</c:v>
                </c:pt>
                <c:pt idx="45">
                  <c:v>#N/A</c:v>
                </c:pt>
                <c:pt idx="46">
                  <c:v>#N/A</c:v>
                </c:pt>
                <c:pt idx="47">
                  <c:v>#N/A</c:v>
                </c:pt>
                <c:pt idx="48">
                  <c:v>-4.9210338803710812E-2</c:v>
                </c:pt>
                <c:pt idx="49">
                  <c:v>-1.3691350701175081E-2</c:v>
                </c:pt>
                <c:pt idx="50">
                  <c:v>1.2240083930502438E-2</c:v>
                </c:pt>
                <c:pt idx="51">
                  <c:v>4.2418165580741796E-3</c:v>
                </c:pt>
                <c:pt idx="52">
                  <c:v>-9.3086531589206545E-4</c:v>
                </c:pt>
                <c:pt idx="53">
                  <c:v>-0.14139745973793624</c:v>
                </c:pt>
                <c:pt idx="54">
                  <c:v>#N/A</c:v>
                </c:pt>
                <c:pt idx="55">
                  <c:v>#N/A</c:v>
                </c:pt>
                <c:pt idx="56">
                  <c:v>#N/A</c:v>
                </c:pt>
                <c:pt idx="57">
                  <c:v>#N/A</c:v>
                </c:pt>
                <c:pt idx="58">
                  <c:v>#N/A</c:v>
                </c:pt>
                <c:pt idx="59">
                  <c:v>#N/A</c:v>
                </c:pt>
                <c:pt idx="60">
                  <c:v>-9.8545480308942529E-2</c:v>
                </c:pt>
                <c:pt idx="61">
                  <c:v>-3.2987075829566809E-2</c:v>
                </c:pt>
                <c:pt idx="62">
                  <c:v>-7.3364838641406527E-2</c:v>
                </c:pt>
                <c:pt idx="63">
                  <c:v>-4.4524182454977301E-2</c:v>
                </c:pt>
                <c:pt idx="64">
                  <c:v>-1.0012552501608457E-2</c:v>
                </c:pt>
                <c:pt idx="65">
                  <c:v>#N/A</c:v>
                </c:pt>
                <c:pt idx="66">
                  <c:v>-9.8628905161152025E-2</c:v>
                </c:pt>
                <c:pt idx="67">
                  <c:v>-0.1007947324059292</c:v>
                </c:pt>
                <c:pt idx="68">
                  <c:v>-6.0186143556341248E-2</c:v>
                </c:pt>
                <c:pt idx="69">
                  <c:v>-0.10380098712657124</c:v>
                </c:pt>
                <c:pt idx="70">
                  <c:v>-0.14902260787580413</c:v>
                </c:pt>
                <c:pt idx="71">
                  <c:v>-0.13616512334030306</c:v>
                </c:pt>
                <c:pt idx="72">
                  <c:v>-0.11502525939092215</c:v>
                </c:pt>
                <c:pt idx="73">
                  <c:v>-6.9473652660018675E-2</c:v>
                </c:pt>
                <c:pt idx="74">
                  <c:v>-0.11345927010366511</c:v>
                </c:pt>
                <c:pt idx="75">
                  <c:v>-4.9766032563169499E-2</c:v>
                </c:pt>
                <c:pt idx="76">
                  <c:v>-6.3132565862220408E-2</c:v>
                </c:pt>
                <c:pt idx="77">
                  <c:v>-7.4745304946350788E-2</c:v>
                </c:pt>
                <c:pt idx="78">
                  <c:v>-3.4769407049965673E-2</c:v>
                </c:pt>
                <c:pt idx="79">
                  <c:v>-6.4060200342907131E-2</c:v>
                </c:pt>
                <c:pt idx="80">
                  <c:v>-3.6358837517404596E-2</c:v>
                </c:pt>
                <c:pt idx="81">
                  <c:v>-4.0651155158431179E-2</c:v>
                </c:pt>
                <c:pt idx="82">
                  <c:v>1.8475703773668917E-2</c:v>
                </c:pt>
                <c:pt idx="83">
                  <c:v>-6.187899735942276E-2</c:v>
                </c:pt>
                <c:pt idx="84">
                  <c:v>-3.3254218314895417E-2</c:v>
                </c:pt>
                <c:pt idx="85">
                  <c:v>-4.6364188692370384E-2</c:v>
                </c:pt>
                <c:pt idx="86">
                  <c:v>-3.1318411240142258E-2</c:v>
                </c:pt>
                <c:pt idx="87">
                  <c:v>-1.288907099539674E-2</c:v>
                </c:pt>
                <c:pt idx="88">
                  <c:v>-3.320729735471753E-2</c:v>
                </c:pt>
                <c:pt idx="89">
                  <c:v>-3.1315139810883408E-2</c:v>
                </c:pt>
                <c:pt idx="90">
                  <c:v>-6.7404071457825537E-2</c:v>
                </c:pt>
                <c:pt idx="91">
                  <c:v>-6.6849285877790404E-2</c:v>
                </c:pt>
                <c:pt idx="92">
                  <c:v>-1.4519948231331264E-2</c:v>
                </c:pt>
                <c:pt idx="93">
                  <c:v>-3.1663968542900461E-2</c:v>
                </c:pt>
                <c:pt idx="94">
                  <c:v>-1.1734336024212172E-2</c:v>
                </c:pt>
                <c:pt idx="95">
                  <c:v>-5.7625427570478754E-2</c:v>
                </c:pt>
                <c:pt idx="96">
                  <c:v>#N/A</c:v>
                </c:pt>
                <c:pt idx="97">
                  <c:v>-6.7909167770033585E-3</c:v>
                </c:pt>
                <c:pt idx="98">
                  <c:v>#N/A</c:v>
                </c:pt>
              </c:numCache>
            </c:numRef>
          </c:yVal>
          <c:smooth val="0"/>
          <c:extLst>
            <c:ext xmlns:c16="http://schemas.microsoft.com/office/drawing/2014/chart" uri="{C3380CC4-5D6E-409C-BE32-E72D297353CC}">
              <c16:uniqueId val="{00000001-3C72-4A06-863A-5CCCC81E3440}"/>
            </c:ext>
          </c:extLst>
        </c:ser>
        <c:dLbls>
          <c:showLegendKey val="0"/>
          <c:showVal val="0"/>
          <c:showCatName val="0"/>
          <c:showSerName val="0"/>
          <c:showPercent val="0"/>
          <c:showBubbleSize val="0"/>
        </c:dLbls>
        <c:axId val="167543936"/>
        <c:axId val="167546240"/>
      </c:scatterChart>
      <c:valAx>
        <c:axId val="1675439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V-I</a:t>
                </a:r>
              </a:p>
            </c:rich>
          </c:tx>
          <c:overlay val="0"/>
          <c:spPr>
            <a:noFill/>
            <a:ln>
              <a:noFill/>
            </a:ln>
            <a:effectLst/>
          </c:spPr>
        </c:title>
        <c:numFmt formatCode="0.0_ "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7546240"/>
        <c:crossesAt val="-10"/>
        <c:crossBetween val="midCat"/>
      </c:valAx>
      <c:valAx>
        <c:axId val="16754624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(B-V)-(V-I)</a:t>
                </a:r>
              </a:p>
            </c:rich>
          </c:tx>
          <c:overlay val="0"/>
          <c:spPr>
            <a:noFill/>
            <a:ln>
              <a:noFill/>
            </a:ln>
            <a:effectLst/>
          </c:spPr>
        </c:title>
        <c:numFmt formatCode="#,##0.0_ "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7543936"/>
        <c:crossesAt val="-10"/>
        <c:crossBetween val="midCat"/>
      </c:valAx>
      <c:spPr>
        <a:noFill/>
        <a:ln>
          <a:solidFill>
            <a:schemeClr val="tx1"/>
          </a:solidFill>
        </a:ln>
        <a:effectLst/>
      </c:spPr>
    </c:plotArea>
    <c:legend>
      <c:legendPos val="r"/>
      <c:legendEntry>
        <c:idx val="0"/>
        <c:delete val="1"/>
      </c:legendEntry>
      <c:layout>
        <c:manualLayout>
          <c:xMode val="edge"/>
          <c:yMode val="edge"/>
          <c:x val="0.68753933822592561"/>
          <c:y val="0.14333724917449839"/>
          <c:w val="0.24571308895854038"/>
          <c:h val="0.223036258572517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B0F0"/>
      </a:solidFill>
      <a:round/>
    </a:ln>
    <a:effectLst/>
  </c:spPr>
  <c:txPr>
    <a:bodyPr/>
    <a:lstStyle/>
    <a:p>
      <a:pPr>
        <a:defRPr/>
      </a:pPr>
      <a:endParaRPr lang="ja-JP"/>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45BCAA-97DF-464A-93F0-9E82A709B567}" type="datetimeFigureOut">
              <a:rPr kumimoji="1" lang="ja-JP" altLang="en-US" smtClean="0"/>
              <a:t>2019/11/22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BC023-3999-45F3-BFE1-1107CF583846}" type="slidenum">
              <a:rPr kumimoji="1" lang="ja-JP" altLang="en-US" smtClean="0"/>
              <a:t>‹#›</a:t>
            </a:fld>
            <a:endParaRPr kumimoji="1" lang="ja-JP" altLang="en-US"/>
          </a:p>
        </p:txBody>
      </p:sp>
    </p:spTree>
    <p:extLst>
      <p:ext uri="{BB962C8B-B14F-4D97-AF65-F5344CB8AC3E}">
        <p14:creationId xmlns:p14="http://schemas.microsoft.com/office/powerpoint/2010/main" val="7548246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中村先生</a:t>
            </a:r>
          </a:p>
        </p:txBody>
      </p:sp>
      <p:sp>
        <p:nvSpPr>
          <p:cNvPr id="4" name="スライド番号プレースホルダー 3"/>
          <p:cNvSpPr>
            <a:spLocks noGrp="1"/>
          </p:cNvSpPr>
          <p:nvPr>
            <p:ph type="sldNum" sz="quarter" idx="10"/>
          </p:nvPr>
        </p:nvSpPr>
        <p:spPr/>
        <p:txBody>
          <a:bodyPr/>
          <a:lstStyle/>
          <a:p>
            <a:fld id="{E96BC023-3999-45F3-BFE1-1107CF583846}" type="slidenum">
              <a:rPr kumimoji="1" lang="ja-JP" altLang="en-US" smtClean="0"/>
              <a:t>11</a:t>
            </a:fld>
            <a:endParaRPr kumimoji="1" lang="ja-JP" altLang="en-US"/>
          </a:p>
        </p:txBody>
      </p:sp>
    </p:spTree>
    <p:extLst>
      <p:ext uri="{BB962C8B-B14F-4D97-AF65-F5344CB8AC3E}">
        <p14:creationId xmlns:p14="http://schemas.microsoft.com/office/powerpoint/2010/main" val="383447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球形モデルで半径・光度・傾斜角、</a:t>
            </a:r>
            <a:r>
              <a:rPr kumimoji="1" lang="en-US" altLang="ja-JP" dirty="0"/>
              <a:t>SD</a:t>
            </a:r>
            <a:r>
              <a:rPr kumimoji="1" lang="ja-JP" altLang="en-US" dirty="0"/>
              <a:t>とすると</a:t>
            </a:r>
            <a:r>
              <a:rPr kumimoji="1" lang="en-US" altLang="ja-JP" dirty="0"/>
              <a:t>r2</a:t>
            </a:r>
            <a:r>
              <a:rPr kumimoji="1" lang="ja-JP" altLang="en-US" dirty="0"/>
              <a:t>から質量比、</a:t>
            </a:r>
            <a:r>
              <a:rPr kumimoji="1" lang="en-US" altLang="ja-JP" dirty="0"/>
              <a:t>r1,r2,</a:t>
            </a:r>
            <a:r>
              <a:rPr kumimoji="1" lang="ja-JP" altLang="en-US" dirty="0"/>
              <a:t>質量比からポテンシャル、半径・光度から温度</a:t>
            </a:r>
          </a:p>
        </p:txBody>
      </p:sp>
      <p:sp>
        <p:nvSpPr>
          <p:cNvPr id="4" name="スライド番号プレースホルダー 3"/>
          <p:cNvSpPr>
            <a:spLocks noGrp="1"/>
          </p:cNvSpPr>
          <p:nvPr>
            <p:ph type="sldNum" sz="quarter" idx="10"/>
          </p:nvPr>
        </p:nvSpPr>
        <p:spPr/>
        <p:txBody>
          <a:bodyPr/>
          <a:lstStyle/>
          <a:p>
            <a:fld id="{E96BC023-3999-45F3-BFE1-1107CF583846}" type="slidenum">
              <a:rPr kumimoji="1" lang="ja-JP" altLang="en-US" smtClean="0"/>
              <a:t>13</a:t>
            </a:fld>
            <a:endParaRPr kumimoji="1" lang="ja-JP" altLang="en-US"/>
          </a:p>
        </p:txBody>
      </p:sp>
    </p:spTree>
    <p:extLst>
      <p:ext uri="{BB962C8B-B14F-4D97-AF65-F5344CB8AC3E}">
        <p14:creationId xmlns:p14="http://schemas.microsoft.com/office/powerpoint/2010/main" val="105060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173029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371025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109901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410930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283757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408878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205645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366206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290380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117504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BD3A1B7-DC52-4BA0-97E1-5B799DDA981E}" type="datetimeFigureOut">
              <a:rPr kumimoji="1" lang="ja-JP" altLang="en-US" smtClean="0"/>
              <a:t>2019/11/22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409576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3A1B7-DC52-4BA0-97E1-5B799DDA981E}" type="datetimeFigureOut">
              <a:rPr kumimoji="1" lang="ja-JP" altLang="en-US" smtClean="0"/>
              <a:t>2019/11/22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DD4A1-1466-4AB9-9733-2E9DA86A1600}" type="slidenum">
              <a:rPr kumimoji="1" lang="ja-JP" altLang="en-US" smtClean="0"/>
              <a:t>‹#›</a:t>
            </a:fld>
            <a:endParaRPr kumimoji="1" lang="ja-JP" altLang="en-US"/>
          </a:p>
        </p:txBody>
      </p:sp>
    </p:spTree>
    <p:extLst>
      <p:ext uri="{BB962C8B-B14F-4D97-AF65-F5344CB8AC3E}">
        <p14:creationId xmlns:p14="http://schemas.microsoft.com/office/powerpoint/2010/main" val="783088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21.jpe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関東での連星勉強会活動</a:t>
            </a:r>
            <a:endParaRPr kumimoji="1" lang="ja-JP" altLang="en-US" dirty="0"/>
          </a:p>
        </p:txBody>
      </p:sp>
      <p:sp>
        <p:nvSpPr>
          <p:cNvPr id="3" name="サブタイトル 2"/>
          <p:cNvSpPr>
            <a:spLocks noGrp="1"/>
          </p:cNvSpPr>
          <p:nvPr>
            <p:ph type="subTitle" idx="1"/>
          </p:nvPr>
        </p:nvSpPr>
        <p:spPr>
          <a:xfrm>
            <a:off x="107504" y="3886200"/>
            <a:ext cx="8928992" cy="1752600"/>
          </a:xfrm>
        </p:spPr>
        <p:txBody>
          <a:bodyPr>
            <a:normAutofit fontScale="92500" lnSpcReduction="10000"/>
          </a:bodyPr>
          <a:lstStyle/>
          <a:p>
            <a:r>
              <a:rPr lang="ja-JP" altLang="en-US" sz="2000" dirty="0"/>
              <a:t>連星系・変光星研究会</a:t>
            </a:r>
            <a:r>
              <a:rPr lang="en-US" altLang="ja-JP" sz="2000" dirty="0"/>
              <a:t>2019</a:t>
            </a:r>
          </a:p>
          <a:p>
            <a:r>
              <a:rPr lang="en-US" altLang="ja-JP" sz="2000" dirty="0"/>
              <a:t>2019/11/29</a:t>
            </a:r>
            <a:r>
              <a:rPr lang="ja-JP" altLang="en-US" sz="2000" dirty="0"/>
              <a:t>～</a:t>
            </a:r>
            <a:r>
              <a:rPr lang="en-US" altLang="ja-JP" sz="2000" dirty="0"/>
              <a:t>2019/12/1</a:t>
            </a:r>
          </a:p>
          <a:p>
            <a:r>
              <a:rPr lang="ja-JP" altLang="en-US" sz="2000" dirty="0"/>
              <a:t>永井和男</a:t>
            </a:r>
            <a:r>
              <a:rPr lang="en-US" altLang="ja-JP" sz="2000" dirty="0"/>
              <a:t>(</a:t>
            </a:r>
            <a:r>
              <a:rPr lang="en-US" altLang="ja-JP" sz="1700" dirty="0"/>
              <a:t>VSOLJ</a:t>
            </a:r>
            <a:r>
              <a:rPr lang="en-US" altLang="ja-JP" sz="2000" dirty="0"/>
              <a:t>), </a:t>
            </a:r>
            <a:r>
              <a:rPr lang="ja-JP" altLang="en-US" sz="2000" dirty="0"/>
              <a:t>中村泰久</a:t>
            </a:r>
            <a:r>
              <a:rPr lang="en-US" altLang="zh-TW" sz="1800" dirty="0"/>
              <a:t>(</a:t>
            </a:r>
            <a:r>
              <a:rPr lang="ja-JP" altLang="en-US" sz="1700" dirty="0"/>
              <a:t>元福島大学</a:t>
            </a:r>
            <a:r>
              <a:rPr lang="en-US" altLang="zh-TW" sz="2000" dirty="0"/>
              <a:t>), </a:t>
            </a:r>
            <a:r>
              <a:rPr lang="ja-JP" altLang="en-US" sz="2000" dirty="0"/>
              <a:t>岡崎彰</a:t>
            </a:r>
            <a:r>
              <a:rPr lang="en-US" altLang="ja-JP" sz="2000" dirty="0"/>
              <a:t>(</a:t>
            </a:r>
            <a:r>
              <a:rPr lang="ja-JP" altLang="en-US" sz="1700" dirty="0"/>
              <a:t>元群馬大学</a:t>
            </a:r>
            <a:r>
              <a:rPr lang="en-US" altLang="ja-JP" sz="2000" dirty="0"/>
              <a:t>)</a:t>
            </a:r>
            <a:r>
              <a:rPr lang="en-US" altLang="zh-TW" sz="2000" dirty="0"/>
              <a:t>, </a:t>
            </a:r>
            <a:r>
              <a:rPr lang="ja-JP" altLang="en-US" sz="2000" dirty="0"/>
              <a:t>清田誠一郎</a:t>
            </a:r>
            <a:r>
              <a:rPr lang="en-US" altLang="zh-TW" sz="2000" dirty="0"/>
              <a:t>(</a:t>
            </a:r>
            <a:r>
              <a:rPr lang="en-US" altLang="zh-TW" sz="1700" dirty="0"/>
              <a:t>VSOLJ</a:t>
            </a:r>
            <a:r>
              <a:rPr lang="en-US" altLang="zh-TW" sz="2000" dirty="0"/>
              <a:t>)</a:t>
            </a:r>
            <a:endParaRPr lang="ja-JP" altLang="en-US" sz="2000" dirty="0"/>
          </a:p>
          <a:p>
            <a:r>
              <a:rPr lang="ja-JP" altLang="en-US" sz="2000" dirty="0"/>
              <a:t>中京大学 名古屋キャンパス</a:t>
            </a:r>
          </a:p>
          <a:p>
            <a:r>
              <a:rPr lang="ja-JP" altLang="en-US" sz="2000" dirty="0"/>
              <a:t>センタービル（</a:t>
            </a:r>
            <a:r>
              <a:rPr lang="en-US" altLang="ja-JP" sz="2000" dirty="0"/>
              <a:t>0</a:t>
            </a:r>
            <a:r>
              <a:rPr lang="ja-JP" altLang="en-US" sz="2000" dirty="0"/>
              <a:t>号館）</a:t>
            </a:r>
            <a:r>
              <a:rPr lang="en-US" altLang="ja-JP" sz="2000" dirty="0"/>
              <a:t>2</a:t>
            </a:r>
            <a:r>
              <a:rPr lang="ja-JP" altLang="en-US" sz="2000" dirty="0"/>
              <a:t>階 ヤマテホール</a:t>
            </a:r>
          </a:p>
        </p:txBody>
      </p:sp>
    </p:spTree>
    <p:extLst>
      <p:ext uri="{BB962C8B-B14F-4D97-AF65-F5344CB8AC3E}">
        <p14:creationId xmlns:p14="http://schemas.microsoft.com/office/powerpoint/2010/main" val="11106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7332CDB-0A57-4D10-BF95-F9EFD585EB92}"/>
              </a:ext>
            </a:extLst>
          </p:cNvPr>
          <p:cNvSpPr>
            <a:spLocks noGrp="1"/>
          </p:cNvSpPr>
          <p:nvPr>
            <p:ph type="title"/>
          </p:nvPr>
        </p:nvSpPr>
        <p:spPr/>
        <p:txBody>
          <a:bodyPr/>
          <a:lstStyle/>
          <a:p>
            <a:r>
              <a:rPr kumimoji="1" lang="ja-JP" altLang="en-US" dirty="0"/>
              <a:t>コンテンツ紹介</a:t>
            </a:r>
          </a:p>
        </p:txBody>
      </p:sp>
    </p:spTree>
    <p:extLst>
      <p:ext uri="{BB962C8B-B14F-4D97-AF65-F5344CB8AC3E}">
        <p14:creationId xmlns:p14="http://schemas.microsoft.com/office/powerpoint/2010/main" val="325774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光度曲線合成法の理解</a:t>
            </a:r>
          </a:p>
        </p:txBody>
      </p:sp>
      <p:sp>
        <p:nvSpPr>
          <p:cNvPr id="3" name="コンテンツ プレースホルダー 2"/>
          <p:cNvSpPr>
            <a:spLocks noGrp="1"/>
          </p:cNvSpPr>
          <p:nvPr>
            <p:ph idx="1"/>
          </p:nvPr>
        </p:nvSpPr>
        <p:spPr/>
        <p:txBody>
          <a:bodyPr/>
          <a:lstStyle/>
          <a:p>
            <a:r>
              <a:rPr lang="ja-JP" altLang="en-US" dirty="0"/>
              <a:t>光度曲線の解析に向けて</a:t>
            </a:r>
            <a:r>
              <a:rPr lang="en-US" altLang="ja-JP" dirty="0"/>
              <a:t>	</a:t>
            </a:r>
            <a:r>
              <a:rPr lang="ja-JP" altLang="en-US" dirty="0"/>
              <a:t>４回シリーズ</a:t>
            </a:r>
            <a:endParaRPr lang="en-US" altLang="ja-JP" dirty="0"/>
          </a:p>
          <a:p>
            <a:r>
              <a:rPr lang="en-US" altLang="ja-JP" dirty="0"/>
              <a:t>Phoebe</a:t>
            </a:r>
            <a:r>
              <a:rPr lang="ja-JP" altLang="en-US" dirty="0"/>
              <a:t>についてのこと</a:t>
            </a:r>
            <a:r>
              <a:rPr lang="en-US" altLang="ja-JP" dirty="0"/>
              <a:t>		</a:t>
            </a:r>
            <a:r>
              <a:rPr lang="ja-JP" altLang="en-US" dirty="0"/>
              <a:t>３回シリーズ</a:t>
            </a:r>
            <a:endParaRPr lang="en-US" altLang="ja-JP" dirty="0"/>
          </a:p>
          <a:p>
            <a:pPr lvl="1"/>
            <a:r>
              <a:rPr kumimoji="1" lang="en-US" altLang="ja-JP" dirty="0"/>
              <a:t>Phoebe</a:t>
            </a:r>
            <a:r>
              <a:rPr kumimoji="1" lang="ja-JP" altLang="en-US" dirty="0"/>
              <a:t>については以降も続いています</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02678"/>
            <a:ext cx="4322763"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770" y="3402678"/>
            <a:ext cx="4292600"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71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Phoebe</a:t>
            </a:r>
            <a:r>
              <a:rPr lang="ja-JP" altLang="en-US" dirty="0"/>
              <a:t>は初期値が大事</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3088729" cy="4835004"/>
          </a:xfrm>
          <a:prstGeom prst="rect">
            <a:avLst/>
          </a:prstGeom>
          <a:noFill/>
          <a:ln w="9525">
            <a:solidFill>
              <a:schemeClr val="accent1">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83568" y="1351801"/>
            <a:ext cx="2016224" cy="276999"/>
          </a:xfrm>
          <a:prstGeom prst="rect">
            <a:avLst/>
          </a:prstGeom>
          <a:noFill/>
        </p:spPr>
        <p:txBody>
          <a:bodyPr wrap="square" rtlCol="0">
            <a:spAutoFit/>
          </a:bodyPr>
          <a:lstStyle/>
          <a:p>
            <a:r>
              <a:rPr kumimoji="1" lang="en-US" altLang="ja-JP" sz="1200" dirty="0">
                <a:solidFill>
                  <a:srgbClr val="C00000"/>
                </a:solidFill>
              </a:rPr>
              <a:t>Phoebe</a:t>
            </a:r>
            <a:r>
              <a:rPr kumimoji="1" lang="ja-JP" altLang="en-US" sz="1200" dirty="0">
                <a:solidFill>
                  <a:srgbClr val="C00000"/>
                </a:solidFill>
              </a:rPr>
              <a:t>が扱うパラメータ</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507" y="2364135"/>
            <a:ext cx="376608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122311" y="1628800"/>
            <a:ext cx="4248471" cy="523220"/>
          </a:xfrm>
          <a:prstGeom prst="rect">
            <a:avLst/>
          </a:prstGeom>
          <a:noFill/>
        </p:spPr>
        <p:txBody>
          <a:bodyPr wrap="square" rtlCol="0">
            <a:spAutoFit/>
          </a:bodyPr>
          <a:lstStyle/>
          <a:p>
            <a:r>
              <a:rPr kumimoji="1" lang="ja-JP" altLang="en-US" sz="1400" dirty="0"/>
              <a:t>初期値の違いや</a:t>
            </a:r>
            <a:r>
              <a:rPr kumimoji="1" lang="en-US" altLang="ja-JP" sz="1400" dirty="0"/>
              <a:t>Fitting</a:t>
            </a:r>
            <a:r>
              <a:rPr kumimoji="1" lang="ja-JP" altLang="en-US" sz="1400" dirty="0"/>
              <a:t>判定の方法で解析結果が違う</a:t>
            </a:r>
            <a:endParaRPr kumimoji="1" lang="en-US" altLang="ja-JP" sz="1400" dirty="0"/>
          </a:p>
          <a:p>
            <a:r>
              <a:rPr lang="en-US" altLang="ja-JP" sz="1400" dirty="0"/>
              <a:t>RT </a:t>
            </a:r>
            <a:r>
              <a:rPr lang="en-US" altLang="ja-JP" sz="1400" dirty="0" err="1"/>
              <a:t>CMa</a:t>
            </a:r>
            <a:r>
              <a:rPr lang="ja-JP" altLang="en-US" sz="1400" dirty="0"/>
              <a:t>の例</a:t>
            </a:r>
            <a:endParaRPr kumimoji="1" lang="ja-JP" altLang="en-US" sz="1400" dirty="0"/>
          </a:p>
        </p:txBody>
      </p:sp>
      <p:sp>
        <p:nvSpPr>
          <p:cNvPr id="8" name="テキスト ボックス 7"/>
          <p:cNvSpPr txBox="1"/>
          <p:nvPr/>
        </p:nvSpPr>
        <p:spPr>
          <a:xfrm>
            <a:off x="4122311" y="4370173"/>
            <a:ext cx="4752528" cy="1754326"/>
          </a:xfrm>
          <a:prstGeom prst="rect">
            <a:avLst/>
          </a:prstGeom>
          <a:noFill/>
        </p:spPr>
        <p:txBody>
          <a:bodyPr wrap="square" rtlCol="0">
            <a:spAutoFit/>
          </a:bodyPr>
          <a:lstStyle/>
          <a:p>
            <a:r>
              <a:rPr lang="en-US" altLang="ja-JP" sz="1200" dirty="0"/>
              <a:t>※1</a:t>
            </a:r>
            <a:r>
              <a:rPr lang="ja-JP" altLang="en-US" sz="1200" dirty="0"/>
              <a:t>　</a:t>
            </a:r>
            <a:r>
              <a:rPr lang="en-US" altLang="ja-JP" sz="1200" dirty="0"/>
              <a:t>Phoebe</a:t>
            </a:r>
            <a:r>
              <a:rPr lang="ja-JP" altLang="en-US" sz="1200" dirty="0"/>
              <a:t>は</a:t>
            </a:r>
            <a:r>
              <a:rPr lang="en-US" altLang="ja-JP" sz="1200" dirty="0"/>
              <a:t>CALEB</a:t>
            </a:r>
            <a:r>
              <a:rPr lang="ja-JP" altLang="en-US" sz="1200" dirty="0"/>
              <a:t>の値を初期値としたもの</a:t>
            </a:r>
          </a:p>
          <a:p>
            <a:r>
              <a:rPr lang="en-US" altLang="ja-JP" sz="1200" dirty="0"/>
              <a:t>※2</a:t>
            </a:r>
            <a:r>
              <a:rPr lang="ja-JP" altLang="en-US" sz="1200" dirty="0"/>
              <a:t>　手動は「手作業」で初期値を探して</a:t>
            </a:r>
            <a:r>
              <a:rPr lang="en-US" altLang="ja-JP" sz="1200" dirty="0"/>
              <a:t>Phoebe</a:t>
            </a:r>
            <a:r>
              <a:rPr lang="ja-JP" altLang="en-US" sz="1200" dirty="0"/>
              <a:t>で解析したもの</a:t>
            </a:r>
          </a:p>
          <a:p>
            <a:r>
              <a:rPr lang="en-US" altLang="ja-JP" sz="1200" dirty="0"/>
              <a:t>※3</a:t>
            </a:r>
            <a:r>
              <a:rPr lang="ja-JP" altLang="en-US" sz="1200" dirty="0"/>
              <a:t>　</a:t>
            </a:r>
            <a:r>
              <a:rPr lang="en-US" altLang="ja-JP" sz="1200" dirty="0"/>
              <a:t>WDLC2</a:t>
            </a:r>
            <a:r>
              <a:rPr lang="ja-JP" altLang="en-US" sz="1200" dirty="0"/>
              <a:t>は「自動解析」で初期値を求めて</a:t>
            </a:r>
            <a:r>
              <a:rPr lang="en-US" altLang="ja-JP" sz="1200" dirty="0"/>
              <a:t>Phoebe</a:t>
            </a:r>
            <a:r>
              <a:rPr lang="ja-JP" altLang="en-US" sz="1200" dirty="0"/>
              <a:t>で解析したもの</a:t>
            </a:r>
          </a:p>
          <a:p>
            <a:endParaRPr lang="ja-JP" altLang="en-US" sz="1200" dirty="0"/>
          </a:p>
          <a:p>
            <a:r>
              <a:rPr lang="ja-JP" altLang="en-US" sz="1200" dirty="0"/>
              <a:t>共通して言える事</a:t>
            </a:r>
          </a:p>
          <a:p>
            <a:r>
              <a:rPr lang="ja-JP" altLang="en-US" sz="1200" dirty="0"/>
              <a:t>・初期値から大きく離れないので初期値の決定を慎重に行う</a:t>
            </a:r>
          </a:p>
          <a:p>
            <a:r>
              <a:rPr lang="ja-JP" altLang="en-US" sz="1200" dirty="0"/>
              <a:t>・温度は大きく離れる場合があるので</a:t>
            </a:r>
            <a:r>
              <a:rPr lang="en-US" altLang="ja-JP" sz="1200" dirty="0"/>
              <a:t>TAVH</a:t>
            </a:r>
            <a:r>
              <a:rPr lang="ja-JP" altLang="en-US" sz="1200" dirty="0"/>
              <a:t>は</a:t>
            </a:r>
            <a:r>
              <a:rPr lang="en-US" altLang="ja-JP" sz="1200" dirty="0"/>
              <a:t>color index</a:t>
            </a:r>
            <a:r>
              <a:rPr lang="ja-JP" altLang="en-US" sz="1200" dirty="0"/>
              <a:t>などから</a:t>
            </a:r>
            <a:endParaRPr lang="en-US" altLang="ja-JP" sz="1200" dirty="0"/>
          </a:p>
          <a:p>
            <a:r>
              <a:rPr lang="en-US" altLang="ja-JP" sz="1200" dirty="0"/>
              <a:t>			assume</a:t>
            </a:r>
            <a:r>
              <a:rPr lang="ja-JP" altLang="en-US" sz="1200" dirty="0"/>
              <a:t>し固定した方が良い</a:t>
            </a:r>
          </a:p>
          <a:p>
            <a:r>
              <a:rPr lang="ja-JP" altLang="en-US" sz="1200" dirty="0"/>
              <a:t>・</a:t>
            </a:r>
            <a:r>
              <a:rPr lang="en-US" altLang="ja-JP" sz="1200" dirty="0"/>
              <a:t>mass ratio</a:t>
            </a:r>
            <a:r>
              <a:rPr lang="ja-JP" altLang="en-US" sz="1200" dirty="0"/>
              <a:t>は</a:t>
            </a:r>
            <a:r>
              <a:rPr lang="en-US" altLang="ja-JP" sz="1200" dirty="0"/>
              <a:t>RV</a:t>
            </a:r>
            <a:r>
              <a:rPr lang="ja-JP" altLang="en-US" sz="1200" dirty="0"/>
              <a:t>の観測があった方が良い</a:t>
            </a:r>
          </a:p>
        </p:txBody>
      </p:sp>
    </p:spTree>
    <p:extLst>
      <p:ext uri="{BB962C8B-B14F-4D97-AF65-F5344CB8AC3E}">
        <p14:creationId xmlns:p14="http://schemas.microsoft.com/office/powerpoint/2010/main" val="302122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手動（手作業で）</a:t>
            </a:r>
          </a:p>
        </p:txBody>
      </p:sp>
      <p:sp>
        <p:nvSpPr>
          <p:cNvPr id="3" name="コンテンツ プレースホルダー 2"/>
          <p:cNvSpPr>
            <a:spLocks noGrp="1"/>
          </p:cNvSpPr>
          <p:nvPr>
            <p:ph idx="1"/>
          </p:nvPr>
        </p:nvSpPr>
        <p:spPr/>
        <p:txBody>
          <a:bodyPr>
            <a:normAutofit/>
          </a:bodyPr>
          <a:lstStyle/>
          <a:p>
            <a:pPr>
              <a:buFont typeface="+mj-lt"/>
              <a:buAutoNum type="arabicPeriod"/>
            </a:pPr>
            <a:r>
              <a:rPr kumimoji="1" lang="ja-JP" altLang="en-US" sz="1400" dirty="0"/>
              <a:t>球形モデルで大凡の諸量を求める</a:t>
            </a:r>
            <a:endParaRPr kumimoji="1" lang="en-US" altLang="ja-JP" sz="1400" dirty="0"/>
          </a:p>
          <a:p>
            <a:pPr>
              <a:buFont typeface="+mj-lt"/>
              <a:buAutoNum type="arabicPeriod"/>
            </a:pPr>
            <a:r>
              <a:rPr lang="ja-JP" altLang="en-US" sz="1400" dirty="0"/>
              <a:t>ロッシュモデルを描いて質量比を求める</a:t>
            </a:r>
            <a:endParaRPr lang="en-US" altLang="ja-JP" sz="1000" dirty="0"/>
          </a:p>
          <a:p>
            <a:pPr>
              <a:buFont typeface="+mj-lt"/>
              <a:buAutoNum type="arabicPeriod"/>
            </a:pPr>
            <a:r>
              <a:rPr kumimoji="1" lang="ja-JP" altLang="en-US" sz="1400" dirty="0"/>
              <a:t>表面ロッシュポテンシャルを求める</a:t>
            </a:r>
            <a:endParaRPr kumimoji="1" lang="en-US" altLang="ja-JP" sz="1400" dirty="0"/>
          </a:p>
          <a:p>
            <a:pPr>
              <a:buFont typeface="+mj-lt"/>
              <a:buAutoNum type="arabicPeriod"/>
            </a:pPr>
            <a:r>
              <a:rPr lang="ja-JP" altLang="en-US" sz="1400" dirty="0"/>
              <a:t>光度曲線の光度比と半径から温度を求める</a:t>
            </a:r>
            <a:endParaRPr lang="en-US" altLang="ja-JP" sz="14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658264"/>
            <a:ext cx="4665786" cy="185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81165"/>
            <a:ext cx="3888159" cy="386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5" y="3751595"/>
            <a:ext cx="4665787" cy="299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38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WDLC2</a:t>
            </a:r>
            <a:r>
              <a:rPr kumimoji="1" lang="ja-JP" altLang="en-US" dirty="0"/>
              <a:t>自動解析</a:t>
            </a:r>
          </a:p>
        </p:txBody>
      </p:sp>
      <p:graphicFrame>
        <p:nvGraphicFramePr>
          <p:cNvPr id="4" name="表 3"/>
          <p:cNvGraphicFramePr>
            <a:graphicFrameLocks noGrp="1"/>
          </p:cNvGraphicFramePr>
          <p:nvPr>
            <p:extLst>
              <p:ext uri="{D42A27DB-BD31-4B8C-83A1-F6EECF244321}">
                <p14:modId xmlns:p14="http://schemas.microsoft.com/office/powerpoint/2010/main" val="914957502"/>
              </p:ext>
            </p:extLst>
          </p:nvPr>
        </p:nvGraphicFramePr>
        <p:xfrm>
          <a:off x="4067944" y="1412776"/>
          <a:ext cx="4727848" cy="3070224"/>
        </p:xfrm>
        <a:graphic>
          <a:graphicData uri="http://schemas.openxmlformats.org/drawingml/2006/table">
            <a:tbl>
              <a:tblPr firstRow="1" bandRow="1">
                <a:tableStyleId>{5C22544A-7EE6-4342-B048-85BDC9FD1C3A}</a:tableStyleId>
              </a:tblPr>
              <a:tblGrid>
                <a:gridCol w="2363924">
                  <a:extLst>
                    <a:ext uri="{9D8B030D-6E8A-4147-A177-3AD203B41FA5}">
                      <a16:colId xmlns:a16="http://schemas.microsoft.com/office/drawing/2014/main" val="20000"/>
                    </a:ext>
                  </a:extLst>
                </a:gridCol>
                <a:gridCol w="2363924">
                  <a:extLst>
                    <a:ext uri="{9D8B030D-6E8A-4147-A177-3AD203B41FA5}">
                      <a16:colId xmlns:a16="http://schemas.microsoft.com/office/drawing/2014/main" val="20001"/>
                    </a:ext>
                  </a:extLst>
                </a:gridCol>
              </a:tblGrid>
              <a:tr h="341136">
                <a:tc>
                  <a:txBody>
                    <a:bodyPr/>
                    <a:lstStyle/>
                    <a:p>
                      <a:r>
                        <a:rPr kumimoji="1" lang="en-US" altLang="ja-JP" sz="1600" dirty="0"/>
                        <a:t>item</a:t>
                      </a:r>
                      <a:endParaRPr kumimoji="1" lang="ja-JP" altLang="en-US" sz="1600" dirty="0"/>
                    </a:p>
                  </a:txBody>
                  <a:tcPr/>
                </a:tc>
                <a:tc>
                  <a:txBody>
                    <a:bodyPr/>
                    <a:lstStyle/>
                    <a:p>
                      <a:r>
                        <a:rPr kumimoji="1" lang="en-US" altLang="ja-JP" sz="1600" dirty="0"/>
                        <a:t>value</a:t>
                      </a:r>
                      <a:endParaRPr kumimoji="1" lang="ja-JP" altLang="en-US" sz="1600" dirty="0"/>
                    </a:p>
                  </a:txBody>
                  <a:tcPr/>
                </a:tc>
                <a:extLst>
                  <a:ext uri="{0D108BD9-81ED-4DB2-BD59-A6C34878D82A}">
                    <a16:rowId xmlns:a16="http://schemas.microsoft.com/office/drawing/2014/main" val="10000"/>
                  </a:ext>
                </a:extLst>
              </a:tr>
              <a:tr h="341136">
                <a:tc>
                  <a:txBody>
                    <a:bodyPr/>
                    <a:lstStyle/>
                    <a:p>
                      <a:r>
                        <a:rPr kumimoji="1" lang="en-US" altLang="ja-JP" sz="1600" dirty="0"/>
                        <a:t>inclination</a:t>
                      </a:r>
                      <a:endParaRPr kumimoji="1" lang="ja-JP" altLang="en-US" sz="1600" dirty="0"/>
                    </a:p>
                  </a:txBody>
                  <a:tcPr/>
                </a:tc>
                <a:tc>
                  <a:txBody>
                    <a:bodyPr/>
                    <a:lstStyle/>
                    <a:p>
                      <a:r>
                        <a:rPr kumimoji="1" lang="en-US" altLang="ja-JP" sz="1600" dirty="0"/>
                        <a:t>60</a:t>
                      </a:r>
                      <a:r>
                        <a:rPr kumimoji="1" lang="ja-JP" altLang="en-US" sz="1600" dirty="0"/>
                        <a:t>～</a:t>
                      </a:r>
                      <a:r>
                        <a:rPr kumimoji="1" lang="en-US" altLang="ja-JP" sz="1600" dirty="0"/>
                        <a:t>90</a:t>
                      </a:r>
                      <a:r>
                        <a:rPr kumimoji="1" lang="ja-JP" altLang="en-US" sz="1600" baseline="0" dirty="0"/>
                        <a:t> </a:t>
                      </a:r>
                      <a:r>
                        <a:rPr kumimoji="1" lang="en-US" altLang="ja-JP" sz="1600" baseline="0" dirty="0"/>
                        <a:t>, step 1</a:t>
                      </a:r>
                      <a:endParaRPr kumimoji="1" lang="ja-JP" altLang="en-US" sz="1600" dirty="0"/>
                    </a:p>
                  </a:txBody>
                  <a:tcPr/>
                </a:tc>
                <a:extLst>
                  <a:ext uri="{0D108BD9-81ED-4DB2-BD59-A6C34878D82A}">
                    <a16:rowId xmlns:a16="http://schemas.microsoft.com/office/drawing/2014/main" val="10001"/>
                  </a:ext>
                </a:extLst>
              </a:tr>
              <a:tr h="341136">
                <a:tc>
                  <a:txBody>
                    <a:bodyPr/>
                    <a:lstStyle/>
                    <a:p>
                      <a:r>
                        <a:rPr kumimoji="1" lang="en-US" altLang="ja-JP" sz="1600" dirty="0"/>
                        <a:t>mass ratio</a:t>
                      </a:r>
                      <a:endParaRPr kumimoji="1" lang="ja-JP" altLang="en-US" sz="1600" dirty="0"/>
                    </a:p>
                  </a:txBody>
                  <a:tcPr/>
                </a:tc>
                <a:tc>
                  <a:txBody>
                    <a:bodyPr/>
                    <a:lstStyle/>
                    <a:p>
                      <a:r>
                        <a:rPr kumimoji="1" lang="en-US" altLang="ja-JP" sz="1600" dirty="0"/>
                        <a:t>0.5</a:t>
                      </a:r>
                      <a:r>
                        <a:rPr kumimoji="1" lang="ja-JP" altLang="en-US" sz="1600" dirty="0"/>
                        <a:t>～</a:t>
                      </a:r>
                      <a:r>
                        <a:rPr kumimoji="1" lang="en-US" altLang="ja-JP" sz="1600" dirty="0"/>
                        <a:t>1.0 , step 0.1</a:t>
                      </a:r>
                      <a:endParaRPr kumimoji="1" lang="ja-JP" altLang="en-US" sz="1600" dirty="0"/>
                    </a:p>
                  </a:txBody>
                  <a:tcPr/>
                </a:tc>
                <a:extLst>
                  <a:ext uri="{0D108BD9-81ED-4DB2-BD59-A6C34878D82A}">
                    <a16:rowId xmlns:a16="http://schemas.microsoft.com/office/drawing/2014/main" val="10002"/>
                  </a:ext>
                </a:extLst>
              </a:tr>
              <a:tr h="341136">
                <a:tc>
                  <a:txBody>
                    <a:bodyPr/>
                    <a:lstStyle/>
                    <a:p>
                      <a:r>
                        <a:rPr kumimoji="1" lang="en-US" altLang="ja-JP" sz="1600" dirty="0"/>
                        <a:t>r1</a:t>
                      </a:r>
                      <a:endParaRPr kumimoji="1" lang="ja-JP" altLang="en-US" sz="1600" dirty="0"/>
                    </a:p>
                  </a:txBody>
                  <a:tcPr/>
                </a:tc>
                <a:tc>
                  <a:txBody>
                    <a:bodyPr/>
                    <a:lstStyle/>
                    <a:p>
                      <a:r>
                        <a:rPr kumimoji="1" lang="en-US" altLang="ja-JP" sz="1600" dirty="0"/>
                        <a:t>0.2</a:t>
                      </a:r>
                      <a:r>
                        <a:rPr kumimoji="1" lang="ja-JP" altLang="en-US" sz="1600" dirty="0"/>
                        <a:t>～</a:t>
                      </a:r>
                      <a:r>
                        <a:rPr kumimoji="1" lang="en-US" altLang="ja-JP" sz="1600" dirty="0"/>
                        <a:t>0.6 , step 0.1</a:t>
                      </a:r>
                      <a:endParaRPr kumimoji="1" lang="ja-JP" altLang="en-US" sz="1600" dirty="0"/>
                    </a:p>
                  </a:txBody>
                  <a:tcPr/>
                </a:tc>
                <a:extLst>
                  <a:ext uri="{0D108BD9-81ED-4DB2-BD59-A6C34878D82A}">
                    <a16:rowId xmlns:a16="http://schemas.microsoft.com/office/drawing/2014/main" val="10003"/>
                  </a:ext>
                </a:extLst>
              </a:tr>
              <a:tr h="341136">
                <a:tc>
                  <a:txBody>
                    <a:bodyPr/>
                    <a:lstStyle/>
                    <a:p>
                      <a:r>
                        <a:rPr kumimoji="1" lang="en-US" altLang="ja-JP" sz="1600" dirty="0"/>
                        <a:t>r2</a:t>
                      </a:r>
                      <a:endParaRPr kumimoji="1" lang="ja-JP" altLang="en-US" sz="1600" dirty="0"/>
                    </a:p>
                  </a:txBody>
                  <a:tcPr/>
                </a:tc>
                <a:tc>
                  <a:txBody>
                    <a:bodyPr/>
                    <a:lstStyle/>
                    <a:p>
                      <a:r>
                        <a:rPr kumimoji="1" lang="en-US" altLang="ja-JP" sz="1600" dirty="0"/>
                        <a:t>0.2</a:t>
                      </a:r>
                      <a:r>
                        <a:rPr kumimoji="1" lang="ja-JP" altLang="en-US" sz="1600" dirty="0"/>
                        <a:t>～</a:t>
                      </a:r>
                      <a:r>
                        <a:rPr kumimoji="1" lang="en-US" altLang="ja-JP" sz="1600" dirty="0"/>
                        <a:t>0.6 , step 0.1</a:t>
                      </a:r>
                      <a:endParaRPr kumimoji="1" lang="ja-JP" altLang="en-US" sz="1600" dirty="0"/>
                    </a:p>
                  </a:txBody>
                  <a:tcPr/>
                </a:tc>
                <a:extLst>
                  <a:ext uri="{0D108BD9-81ED-4DB2-BD59-A6C34878D82A}">
                    <a16:rowId xmlns:a16="http://schemas.microsoft.com/office/drawing/2014/main" val="10004"/>
                  </a:ext>
                </a:extLst>
              </a:tr>
              <a:tr h="341136">
                <a:tc>
                  <a:txBody>
                    <a:bodyPr/>
                    <a:lstStyle/>
                    <a:p>
                      <a:r>
                        <a:rPr kumimoji="1" lang="en-US" altLang="ja-JP" sz="1600" dirty="0" err="1"/>
                        <a:t>Lumi</a:t>
                      </a:r>
                      <a:r>
                        <a:rPr kumimoji="1" lang="en-US" altLang="ja-JP" sz="1600" dirty="0"/>
                        <a:t>. 1</a:t>
                      </a:r>
                      <a:endParaRPr kumimoji="1" lang="ja-JP" altLang="en-US" sz="1600" dirty="0"/>
                    </a:p>
                  </a:txBody>
                  <a:tcPr/>
                </a:tc>
                <a:tc>
                  <a:txBody>
                    <a:bodyPr/>
                    <a:lstStyle/>
                    <a:p>
                      <a:r>
                        <a:rPr kumimoji="1" lang="en-US" altLang="ja-JP" sz="1600" dirty="0"/>
                        <a:t>0.3</a:t>
                      </a:r>
                      <a:r>
                        <a:rPr kumimoji="1" lang="ja-JP" altLang="en-US" sz="1600" dirty="0"/>
                        <a:t>～</a:t>
                      </a:r>
                      <a:r>
                        <a:rPr kumimoji="1" lang="en-US" altLang="ja-JP" sz="1600" dirty="0"/>
                        <a:t>0.8 , step 0.1</a:t>
                      </a:r>
                      <a:endParaRPr kumimoji="1" lang="ja-JP" altLang="en-US" sz="1600" dirty="0"/>
                    </a:p>
                  </a:txBody>
                  <a:tcPr/>
                </a:tc>
                <a:extLst>
                  <a:ext uri="{0D108BD9-81ED-4DB2-BD59-A6C34878D82A}">
                    <a16:rowId xmlns:a16="http://schemas.microsoft.com/office/drawing/2014/main" val="10005"/>
                  </a:ext>
                </a:extLst>
              </a:tr>
              <a:tr h="341136">
                <a:tc>
                  <a:txBody>
                    <a:bodyPr/>
                    <a:lstStyle/>
                    <a:p>
                      <a:r>
                        <a:rPr kumimoji="1" lang="en-US" altLang="ja-JP" sz="1600" dirty="0"/>
                        <a:t>Limb Dark</a:t>
                      </a:r>
                      <a:endParaRPr kumimoji="1" lang="ja-JP" altLang="en-US" sz="1600" dirty="0"/>
                    </a:p>
                  </a:txBody>
                  <a:tcPr/>
                </a:tc>
                <a:tc>
                  <a:txBody>
                    <a:bodyPr/>
                    <a:lstStyle/>
                    <a:p>
                      <a:r>
                        <a:rPr kumimoji="1" lang="en-US" altLang="ja-JP" sz="1600" dirty="0"/>
                        <a:t>0.5</a:t>
                      </a:r>
                      <a:endParaRPr kumimoji="1" lang="ja-JP" altLang="en-US" sz="1600" dirty="0"/>
                    </a:p>
                  </a:txBody>
                  <a:tcPr/>
                </a:tc>
                <a:extLst>
                  <a:ext uri="{0D108BD9-81ED-4DB2-BD59-A6C34878D82A}">
                    <a16:rowId xmlns:a16="http://schemas.microsoft.com/office/drawing/2014/main" val="10006"/>
                  </a:ext>
                </a:extLst>
              </a:tr>
              <a:tr h="341136">
                <a:tc>
                  <a:txBody>
                    <a:bodyPr/>
                    <a:lstStyle/>
                    <a:p>
                      <a:r>
                        <a:rPr kumimoji="1" lang="en-US" altLang="ja-JP" sz="1600" dirty="0"/>
                        <a:t>Albedo</a:t>
                      </a:r>
                      <a:endParaRPr kumimoji="1" lang="ja-JP" altLang="en-US" sz="1600" dirty="0"/>
                    </a:p>
                  </a:txBody>
                  <a:tcPr/>
                </a:tc>
                <a:tc>
                  <a:txBody>
                    <a:bodyPr/>
                    <a:lstStyle/>
                    <a:p>
                      <a:r>
                        <a:rPr kumimoji="1" lang="en-US" altLang="ja-JP" sz="1600" dirty="0"/>
                        <a:t>1.0</a:t>
                      </a:r>
                      <a:endParaRPr kumimoji="1" lang="ja-JP" altLang="en-US" sz="1600" dirty="0"/>
                    </a:p>
                  </a:txBody>
                  <a:tcPr/>
                </a:tc>
                <a:extLst>
                  <a:ext uri="{0D108BD9-81ED-4DB2-BD59-A6C34878D82A}">
                    <a16:rowId xmlns:a16="http://schemas.microsoft.com/office/drawing/2014/main" val="10007"/>
                  </a:ext>
                </a:extLst>
              </a:tr>
              <a:tr h="341136">
                <a:tc>
                  <a:txBody>
                    <a:bodyPr/>
                    <a:lstStyle/>
                    <a:p>
                      <a:r>
                        <a:rPr kumimoji="1" lang="en-US" altLang="ja-JP" sz="1600" dirty="0"/>
                        <a:t>Gravity</a:t>
                      </a:r>
                      <a:endParaRPr kumimoji="1" lang="ja-JP" altLang="en-US" sz="1600" dirty="0"/>
                    </a:p>
                  </a:txBody>
                  <a:tcPr/>
                </a:tc>
                <a:tc>
                  <a:txBody>
                    <a:bodyPr/>
                    <a:lstStyle/>
                    <a:p>
                      <a:r>
                        <a:rPr kumimoji="1" lang="en-US" altLang="ja-JP" sz="1600" dirty="0"/>
                        <a:t>1.0</a:t>
                      </a:r>
                      <a:endParaRPr kumimoji="1" lang="ja-JP" altLang="en-US" sz="1600" dirty="0"/>
                    </a:p>
                  </a:txBody>
                  <a:tcPr/>
                </a:tc>
                <a:extLst>
                  <a:ext uri="{0D108BD9-81ED-4DB2-BD59-A6C34878D82A}">
                    <a16:rowId xmlns:a16="http://schemas.microsoft.com/office/drawing/2014/main" val="10008"/>
                  </a:ext>
                </a:extLst>
              </a:tr>
            </a:tbl>
          </a:graphicData>
        </a:graphic>
      </p:graphicFrame>
      <p:pic>
        <p:nvPicPr>
          <p:cNvPr id="5" name="図 4">
            <a:extLst>
              <a:ext uri="{FF2B5EF4-FFF2-40B4-BE49-F238E27FC236}">
                <a16:creationId xmlns:a16="http://schemas.microsoft.com/office/drawing/2014/main" id="{79ADD62E-7D52-46B2-AD25-284825D93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6" y="1412777"/>
            <a:ext cx="3636754" cy="3131436"/>
          </a:xfrm>
          <a:prstGeom prst="rect">
            <a:avLst/>
          </a:prstGeom>
        </p:spPr>
      </p:pic>
      <p:pic>
        <p:nvPicPr>
          <p:cNvPr id="6" name="図 5">
            <a:extLst>
              <a:ext uri="{FF2B5EF4-FFF2-40B4-BE49-F238E27FC236}">
                <a16:creationId xmlns:a16="http://schemas.microsoft.com/office/drawing/2014/main" id="{1BCBE19C-0E99-4050-820C-80EC1A84C4EF}"/>
              </a:ext>
            </a:extLst>
          </p:cNvPr>
          <p:cNvPicPr>
            <a:picLocks noChangeAspect="1"/>
          </p:cNvPicPr>
          <p:nvPr/>
        </p:nvPicPr>
        <p:blipFill>
          <a:blip r:embed="rId3"/>
          <a:stretch>
            <a:fillRect/>
          </a:stretch>
        </p:blipFill>
        <p:spPr>
          <a:xfrm>
            <a:off x="196454" y="4653136"/>
            <a:ext cx="5743698" cy="2109737"/>
          </a:xfrm>
          <a:prstGeom prst="rect">
            <a:avLst/>
          </a:prstGeom>
          <a:ln>
            <a:solidFill>
              <a:srgbClr val="00B0F0"/>
            </a:solidFill>
          </a:ln>
        </p:spPr>
      </p:pic>
      <p:sp>
        <p:nvSpPr>
          <p:cNvPr id="7" name="吹き出し: 角を丸めた四角形 7">
            <a:extLst>
              <a:ext uri="{FF2B5EF4-FFF2-40B4-BE49-F238E27FC236}">
                <a16:creationId xmlns:a16="http://schemas.microsoft.com/office/drawing/2014/main" id="{BEFFA8AA-E4C2-48DF-9951-D032072EBBFF}"/>
              </a:ext>
            </a:extLst>
          </p:cNvPr>
          <p:cNvSpPr/>
          <p:nvPr/>
        </p:nvSpPr>
        <p:spPr>
          <a:xfrm>
            <a:off x="7020272" y="4869160"/>
            <a:ext cx="936104" cy="576064"/>
          </a:xfrm>
          <a:prstGeom prst="wedgeRoundRectCallout">
            <a:avLst>
              <a:gd name="adj1" fmla="val -20833"/>
              <a:gd name="adj2" fmla="val -835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t>入力</a:t>
            </a:r>
          </a:p>
        </p:txBody>
      </p:sp>
      <p:sp>
        <p:nvSpPr>
          <p:cNvPr id="8" name="吹き出し: 角を丸めた四角形 10">
            <a:extLst>
              <a:ext uri="{FF2B5EF4-FFF2-40B4-BE49-F238E27FC236}">
                <a16:creationId xmlns:a16="http://schemas.microsoft.com/office/drawing/2014/main" id="{CFEB15FB-5CBE-443D-BE1E-28C4CE2C12A0}"/>
              </a:ext>
            </a:extLst>
          </p:cNvPr>
          <p:cNvSpPr/>
          <p:nvPr/>
        </p:nvSpPr>
        <p:spPr>
          <a:xfrm>
            <a:off x="7020272" y="5696438"/>
            <a:ext cx="936104" cy="576064"/>
          </a:xfrm>
          <a:prstGeom prst="wedgeRoundRectCallout">
            <a:avLst>
              <a:gd name="adj1" fmla="val -75535"/>
              <a:gd name="adj2" fmla="val 2652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t>出力</a:t>
            </a:r>
            <a:endParaRPr kumimoji="1" lang="ja-JP" altLang="en-US" sz="1400" b="1" dirty="0"/>
          </a:p>
        </p:txBody>
      </p:sp>
    </p:spTree>
    <p:extLst>
      <p:ext uri="{BB962C8B-B14F-4D97-AF65-F5344CB8AC3E}">
        <p14:creationId xmlns:p14="http://schemas.microsoft.com/office/powerpoint/2010/main" val="128679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初期値による結果の差</a:t>
            </a:r>
            <a:endParaRPr kumimoji="1" lang="ja-JP" altLang="en-US" dirty="0"/>
          </a:p>
        </p:txBody>
      </p:sp>
      <p:pic>
        <p:nvPicPr>
          <p:cNvPr id="1026" name="Picture 2" descr="C:\Users\Nga\Desktop\20190608_変光星観測者会議_CAL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79" y="1196752"/>
            <a:ext cx="4399713" cy="23117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ga\Desktop\20190608_変光星観測者会議_phoe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96752"/>
            <a:ext cx="438479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ga\Desktop\20190608_変光星観測者会議_手動.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87" y="3377138"/>
            <a:ext cx="4383405" cy="22957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ga\Desktop\20190608_変光星観測者会議_WDLC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6542" y="3384568"/>
            <a:ext cx="4375976" cy="228085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67544" y="2664488"/>
            <a:ext cx="864096" cy="369332"/>
          </a:xfrm>
          <a:prstGeom prst="rect">
            <a:avLst/>
          </a:prstGeom>
          <a:noFill/>
        </p:spPr>
        <p:txBody>
          <a:bodyPr wrap="square" rtlCol="0">
            <a:spAutoFit/>
          </a:bodyPr>
          <a:lstStyle/>
          <a:p>
            <a:r>
              <a:rPr lang="en-US" altLang="ja-JP" dirty="0"/>
              <a:t>CALEB</a:t>
            </a:r>
            <a:endParaRPr kumimoji="1" lang="ja-JP" altLang="en-US" dirty="0"/>
          </a:p>
        </p:txBody>
      </p:sp>
      <p:sp>
        <p:nvSpPr>
          <p:cNvPr id="9" name="テキスト ボックス 8"/>
          <p:cNvSpPr txBox="1"/>
          <p:nvPr/>
        </p:nvSpPr>
        <p:spPr>
          <a:xfrm>
            <a:off x="5004048" y="2664488"/>
            <a:ext cx="1720967" cy="369332"/>
          </a:xfrm>
          <a:prstGeom prst="rect">
            <a:avLst/>
          </a:prstGeom>
          <a:noFill/>
        </p:spPr>
        <p:txBody>
          <a:bodyPr wrap="square" rtlCol="0">
            <a:spAutoFit/>
          </a:bodyPr>
          <a:lstStyle/>
          <a:p>
            <a:r>
              <a:rPr lang="en-US" altLang="ja-JP" dirty="0"/>
              <a:t>CALEB</a:t>
            </a:r>
            <a:r>
              <a:rPr lang="ja-JP" altLang="en-US" dirty="0"/>
              <a:t>→</a:t>
            </a:r>
            <a:r>
              <a:rPr lang="en-US" altLang="ja-JP" dirty="0"/>
              <a:t>Phoebe</a:t>
            </a:r>
            <a:endParaRPr kumimoji="1" lang="ja-JP" altLang="en-US" dirty="0"/>
          </a:p>
        </p:txBody>
      </p:sp>
      <p:sp>
        <p:nvSpPr>
          <p:cNvPr id="10" name="テキスト ボックス 9"/>
          <p:cNvSpPr txBox="1"/>
          <p:nvPr/>
        </p:nvSpPr>
        <p:spPr>
          <a:xfrm>
            <a:off x="5004048" y="4861464"/>
            <a:ext cx="1908720" cy="369332"/>
          </a:xfrm>
          <a:prstGeom prst="rect">
            <a:avLst/>
          </a:prstGeom>
          <a:noFill/>
        </p:spPr>
        <p:txBody>
          <a:bodyPr wrap="square" rtlCol="0">
            <a:spAutoFit/>
          </a:bodyPr>
          <a:lstStyle/>
          <a:p>
            <a:r>
              <a:rPr lang="en-US" altLang="ja-JP" dirty="0"/>
              <a:t>WDLC2</a:t>
            </a:r>
            <a:r>
              <a:rPr lang="ja-JP" altLang="en-US" dirty="0"/>
              <a:t>→</a:t>
            </a:r>
            <a:r>
              <a:rPr lang="en-US" altLang="ja-JP" dirty="0"/>
              <a:t>Phoebe</a:t>
            </a:r>
            <a:endParaRPr kumimoji="1" lang="ja-JP" altLang="en-US" dirty="0"/>
          </a:p>
        </p:txBody>
      </p:sp>
      <p:sp>
        <p:nvSpPr>
          <p:cNvPr id="11" name="テキスト ボックス 10"/>
          <p:cNvSpPr txBox="1"/>
          <p:nvPr/>
        </p:nvSpPr>
        <p:spPr>
          <a:xfrm>
            <a:off x="467544" y="4824728"/>
            <a:ext cx="1720967" cy="369332"/>
          </a:xfrm>
          <a:prstGeom prst="rect">
            <a:avLst/>
          </a:prstGeom>
          <a:noFill/>
        </p:spPr>
        <p:txBody>
          <a:bodyPr wrap="square" rtlCol="0">
            <a:spAutoFit/>
          </a:bodyPr>
          <a:lstStyle/>
          <a:p>
            <a:r>
              <a:rPr lang="ja-JP" altLang="en-US" dirty="0"/>
              <a:t>手動→</a:t>
            </a:r>
            <a:r>
              <a:rPr lang="en-US" altLang="ja-JP" dirty="0"/>
              <a:t>Phoebe</a:t>
            </a:r>
            <a:endParaRPr kumimoji="1" lang="ja-JP" altLang="en-US" dirty="0"/>
          </a:p>
        </p:txBody>
      </p:sp>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0819" y="5230796"/>
            <a:ext cx="3531661" cy="15530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64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観測星の選定</a:t>
            </a:r>
          </a:p>
        </p:txBody>
      </p:sp>
      <p:sp>
        <p:nvSpPr>
          <p:cNvPr id="3" name="コンテンツ プレースホルダー 2"/>
          <p:cNvSpPr>
            <a:spLocks noGrp="1"/>
          </p:cNvSpPr>
          <p:nvPr>
            <p:ph idx="1"/>
          </p:nvPr>
        </p:nvSpPr>
        <p:spPr>
          <a:xfrm>
            <a:off x="519684" y="5517232"/>
            <a:ext cx="8229600" cy="936104"/>
          </a:xfrm>
        </p:spPr>
        <p:txBody>
          <a:bodyPr>
            <a:noAutofit/>
          </a:bodyPr>
          <a:lstStyle/>
          <a:p>
            <a:r>
              <a:rPr kumimoji="1" lang="en-US" altLang="ja-JP" sz="2000" dirty="0"/>
              <a:t>GCVS</a:t>
            </a:r>
            <a:r>
              <a:rPr kumimoji="1" lang="ja-JP" altLang="en-US" sz="2000" dirty="0"/>
              <a:t>から明るい食連星を選定：　</a:t>
            </a:r>
            <a:r>
              <a:rPr kumimoji="1" lang="en-US" altLang="ja-JP" sz="2000" dirty="0"/>
              <a:t>10</a:t>
            </a:r>
            <a:r>
              <a:rPr kumimoji="1" lang="ja-JP" altLang="en-US" sz="2000" dirty="0"/>
              <a:t>等、</a:t>
            </a:r>
            <a:r>
              <a:rPr kumimoji="1" lang="en-US" altLang="ja-JP" sz="2000" dirty="0"/>
              <a:t>RD-30</a:t>
            </a:r>
            <a:r>
              <a:rPr kumimoji="1" lang="ja-JP" altLang="en-US" sz="2000" dirty="0"/>
              <a:t>以北、</a:t>
            </a:r>
            <a:r>
              <a:rPr kumimoji="1" lang="en-US" altLang="ja-JP" sz="2000" dirty="0"/>
              <a:t>p&lt;2</a:t>
            </a:r>
            <a:r>
              <a:rPr kumimoji="1" lang="ja-JP" altLang="en-US" sz="2000" dirty="0" err="1"/>
              <a:t>、</a:t>
            </a:r>
            <a:r>
              <a:rPr kumimoji="1" lang="en-US" altLang="ja-JP" sz="2000" dirty="0"/>
              <a:t>range&gt;0.3</a:t>
            </a:r>
          </a:p>
          <a:p>
            <a:r>
              <a:rPr lang="ja-JP" altLang="en-US" sz="2000" dirty="0"/>
              <a:t>判定基準：　観測・解析状況 </a:t>
            </a:r>
            <a:r>
              <a:rPr lang="en-US" altLang="ja-JP" sz="2000" dirty="0"/>
              <a:t>/ SB9</a:t>
            </a:r>
            <a:r>
              <a:rPr lang="ja-JP" altLang="en-US" sz="2000" dirty="0"/>
              <a:t>に無い </a:t>
            </a:r>
            <a:r>
              <a:rPr lang="en-US" altLang="ja-JP" sz="2000" dirty="0"/>
              <a:t>/ </a:t>
            </a:r>
            <a:r>
              <a:rPr lang="ja-JP" altLang="en-US" sz="2000" dirty="0"/>
              <a:t>今のところ</a:t>
            </a:r>
            <a:r>
              <a:rPr lang="en-US" altLang="ja-JP" sz="2000" dirty="0" err="1"/>
              <a:t>oEA</a:t>
            </a:r>
            <a:r>
              <a:rPr lang="ja-JP" altLang="en-US" sz="2000" dirty="0"/>
              <a:t>でない </a:t>
            </a:r>
            <a:r>
              <a:rPr lang="en-US" altLang="ja-JP" sz="2000" dirty="0"/>
              <a:t>/ </a:t>
            </a:r>
            <a:r>
              <a:rPr lang="ja-JP" altLang="en-US" sz="2000" dirty="0"/>
              <a:t>季節</a:t>
            </a:r>
            <a:endParaRPr lang="en-US" altLang="ja-JP" sz="2000" dirty="0"/>
          </a:p>
          <a:p>
            <a:r>
              <a:rPr lang="ja-JP" altLang="en-US" sz="2000" dirty="0"/>
              <a:t>結果：　</a:t>
            </a:r>
            <a:r>
              <a:rPr lang="fr-FR" altLang="ja-JP" sz="2000" dirty="0"/>
              <a:t>AL Lep</a:t>
            </a:r>
            <a:r>
              <a:rPr lang="ja-JP" altLang="en-US" sz="2000" dirty="0" err="1"/>
              <a:t>、</a:t>
            </a:r>
            <a:r>
              <a:rPr lang="fr-FR" altLang="ja-JP" sz="2000" dirty="0"/>
              <a:t>V877, 879, 882, 888, 917 Mon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80" y="1243518"/>
            <a:ext cx="8660008" cy="414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12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測光観測</a:t>
            </a:r>
            <a:endParaRPr kumimoji="1" lang="ja-JP" altLang="en-US" dirty="0"/>
          </a:p>
        </p:txBody>
      </p:sp>
      <p:sp>
        <p:nvSpPr>
          <p:cNvPr id="4" name="コンテンツ プレースホルダー 3"/>
          <p:cNvSpPr>
            <a:spLocks noGrp="1"/>
          </p:cNvSpPr>
          <p:nvPr>
            <p:ph idx="1"/>
          </p:nvPr>
        </p:nvSpPr>
        <p:spPr>
          <a:xfrm>
            <a:off x="467544" y="5733256"/>
            <a:ext cx="8229600" cy="752947"/>
          </a:xfrm>
        </p:spPr>
        <p:txBody>
          <a:bodyPr>
            <a:normAutofit lnSpcReduction="10000"/>
          </a:bodyPr>
          <a:lstStyle/>
          <a:p>
            <a:r>
              <a:rPr kumimoji="1" lang="ja-JP" altLang="en-US" sz="2000" dirty="0"/>
              <a:t>今回の観測期間だけで全位相が観測できたものは </a:t>
            </a:r>
            <a:r>
              <a:rPr kumimoji="1" lang="en-US" altLang="ja-JP" sz="2000" dirty="0"/>
              <a:t>V888 Mon</a:t>
            </a:r>
          </a:p>
          <a:p>
            <a:r>
              <a:rPr lang="en-US" altLang="ja-JP" sz="2000" dirty="0"/>
              <a:t>V888 Mon </a:t>
            </a:r>
            <a:r>
              <a:rPr lang="ja-JP" altLang="en-US" sz="2000" dirty="0"/>
              <a:t>を解析する事となった</a:t>
            </a:r>
            <a:endParaRPr kumimoji="1" lang="ja-JP" alt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014" y="1657576"/>
            <a:ext cx="264151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75" y="3356992"/>
            <a:ext cx="3499289" cy="158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9951" y="1657576"/>
            <a:ext cx="2346080" cy="154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067" y="3356992"/>
            <a:ext cx="4767268" cy="214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575" y="1657576"/>
            <a:ext cx="3175669" cy="154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91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分光観測</a:t>
            </a:r>
          </a:p>
        </p:txBody>
      </p:sp>
      <p:pic>
        <p:nvPicPr>
          <p:cNvPr id="5" name="Picture 2" descr="C:\Users\Nga\Desktop\V888_Mon.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72000" y="4081880"/>
            <a:ext cx="4184918" cy="21981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Nga\Desktop\AL_Lep.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1520" y="1629385"/>
            <a:ext cx="4172236" cy="2193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Nga\Desktop\V877_Mon.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1520" y="4077072"/>
            <a:ext cx="4172236" cy="2202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Nga\Desktop\V879_Mon.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72000" y="1629385"/>
            <a:ext cx="4176464" cy="220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9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周期解析</a:t>
            </a:r>
          </a:p>
        </p:txBody>
      </p:sp>
      <p:sp>
        <p:nvSpPr>
          <p:cNvPr id="7" name="コンテンツ プレースホルダー 6"/>
          <p:cNvSpPr>
            <a:spLocks noGrp="1"/>
          </p:cNvSpPr>
          <p:nvPr>
            <p:ph idx="1"/>
          </p:nvPr>
        </p:nvSpPr>
        <p:spPr>
          <a:xfrm>
            <a:off x="457200" y="4653136"/>
            <a:ext cx="8229600" cy="1473027"/>
          </a:xfrm>
        </p:spPr>
        <p:txBody>
          <a:bodyPr>
            <a:noAutofit/>
          </a:bodyPr>
          <a:lstStyle/>
          <a:p>
            <a:r>
              <a:rPr lang="ja-JP" altLang="en-US" sz="2000" dirty="0"/>
              <a:t>今回の観測（</a:t>
            </a:r>
            <a:r>
              <a:rPr lang="en-US" altLang="ja-JP" sz="2000" dirty="0" err="1"/>
              <a:t>Kis</a:t>
            </a:r>
            <a:r>
              <a:rPr lang="en-US" altLang="ja-JP" sz="2000" dirty="0"/>
              <a:t>: </a:t>
            </a:r>
            <a:r>
              <a:rPr lang="en-US" altLang="ja-JP" sz="2000" dirty="0" err="1"/>
              <a:t>Ic</a:t>
            </a:r>
            <a:r>
              <a:rPr lang="en-US" altLang="ja-JP" sz="2000" dirty="0"/>
              <a:t> band</a:t>
            </a:r>
            <a:r>
              <a:rPr lang="ja-JP" altLang="en-US" sz="2000" dirty="0"/>
              <a:t>）これと</a:t>
            </a:r>
            <a:r>
              <a:rPr lang="en-US" altLang="ja-JP" sz="2000" dirty="0"/>
              <a:t>ASAS-3</a:t>
            </a:r>
            <a:r>
              <a:rPr lang="ja-JP" altLang="en-US" sz="2000" dirty="0"/>
              <a:t>を</a:t>
            </a:r>
            <a:r>
              <a:rPr lang="en-US" altLang="ja-JP" sz="2000" dirty="0"/>
              <a:t>PDM</a:t>
            </a:r>
            <a:r>
              <a:rPr lang="ja-JP" altLang="en-US" sz="2000" dirty="0"/>
              <a:t>解析</a:t>
            </a:r>
            <a:endParaRPr lang="en-US" altLang="ja-JP" sz="2000" dirty="0"/>
          </a:p>
          <a:p>
            <a:r>
              <a:rPr lang="ja-JP" altLang="en-US" sz="2000" dirty="0"/>
              <a:t>食の部分だけで</a:t>
            </a:r>
            <a:r>
              <a:rPr lang="en-US" altLang="ja-JP" sz="2000" dirty="0"/>
              <a:t>PDM</a:t>
            </a:r>
            <a:r>
              <a:rPr lang="ja-JP" altLang="en-US" sz="2000" dirty="0"/>
              <a:t>解析をした方がよくフィットした</a:t>
            </a:r>
            <a:endParaRPr lang="en-US" altLang="ja-JP" sz="2000" dirty="0"/>
          </a:p>
          <a:p>
            <a:pPr lvl="1"/>
            <a:r>
              <a:rPr lang="ja-JP" altLang="en-US" sz="1800" dirty="0"/>
              <a:t>光度変化の少ない部分は解析に含めない方が良さそう</a:t>
            </a:r>
            <a:endParaRPr lang="en-US" altLang="ja-JP" sz="1800" dirty="0"/>
          </a:p>
          <a:p>
            <a:r>
              <a:rPr lang="en-US" altLang="ja-JP" sz="2000" dirty="0"/>
              <a:t>ASAS-3</a:t>
            </a:r>
            <a:r>
              <a:rPr lang="ja-JP" altLang="en-US" sz="2000" dirty="0"/>
              <a:t>の観測期間は長いので今日まで周期変化していないとも言える</a:t>
            </a:r>
          </a:p>
          <a:p>
            <a:endParaRPr kumimoji="1" lang="ja-JP" altLang="en-US" sz="2000" dirty="0"/>
          </a:p>
        </p:txBody>
      </p:sp>
      <p:pic>
        <p:nvPicPr>
          <p:cNvPr id="4" name="図 3">
            <a:extLst>
              <a:ext uri="{FF2B5EF4-FFF2-40B4-BE49-F238E27FC236}">
                <a16:creationId xmlns:a16="http://schemas.microsoft.com/office/drawing/2014/main" id="{F1DE0BDF-1F8B-480B-82C6-C5EFD4703BFF}"/>
              </a:ext>
            </a:extLst>
          </p:cNvPr>
          <p:cNvPicPr>
            <a:picLocks noChangeAspect="1"/>
          </p:cNvPicPr>
          <p:nvPr/>
        </p:nvPicPr>
        <p:blipFill>
          <a:blip r:embed="rId2"/>
          <a:stretch>
            <a:fillRect/>
          </a:stretch>
        </p:blipFill>
        <p:spPr>
          <a:xfrm>
            <a:off x="288086" y="1923829"/>
            <a:ext cx="4210811" cy="2307226"/>
          </a:xfrm>
          <a:prstGeom prst="rect">
            <a:avLst/>
          </a:prstGeom>
        </p:spPr>
      </p:pic>
      <p:pic>
        <p:nvPicPr>
          <p:cNvPr id="5" name="図 4">
            <a:extLst>
              <a:ext uri="{FF2B5EF4-FFF2-40B4-BE49-F238E27FC236}">
                <a16:creationId xmlns:a16="http://schemas.microsoft.com/office/drawing/2014/main" id="{CBF70F47-0214-423D-9A6C-489EFB7765ED}"/>
              </a:ext>
            </a:extLst>
          </p:cNvPr>
          <p:cNvPicPr>
            <a:picLocks noChangeAspect="1"/>
          </p:cNvPicPr>
          <p:nvPr/>
        </p:nvPicPr>
        <p:blipFill>
          <a:blip r:embed="rId3"/>
          <a:stretch>
            <a:fillRect/>
          </a:stretch>
        </p:blipFill>
        <p:spPr>
          <a:xfrm>
            <a:off x="4644008" y="1910455"/>
            <a:ext cx="4210812" cy="2297260"/>
          </a:xfrm>
          <a:prstGeom prst="rect">
            <a:avLst/>
          </a:prstGeom>
        </p:spPr>
      </p:pic>
    </p:spTree>
    <p:extLst>
      <p:ext uri="{BB962C8B-B14F-4D97-AF65-F5344CB8AC3E}">
        <p14:creationId xmlns:p14="http://schemas.microsoft.com/office/powerpoint/2010/main" val="70954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発足の経緯</a:t>
            </a:r>
          </a:p>
        </p:txBody>
      </p:sp>
      <p:sp>
        <p:nvSpPr>
          <p:cNvPr id="3" name="コンテンツ プレースホルダー 2"/>
          <p:cNvSpPr>
            <a:spLocks noGrp="1"/>
          </p:cNvSpPr>
          <p:nvPr>
            <p:ph idx="1"/>
          </p:nvPr>
        </p:nvSpPr>
        <p:spPr>
          <a:xfrm>
            <a:off x="251520" y="1600200"/>
            <a:ext cx="8712968" cy="4525963"/>
          </a:xfrm>
        </p:spPr>
        <p:txBody>
          <a:bodyPr>
            <a:noAutofit/>
          </a:bodyPr>
          <a:lstStyle/>
          <a:p>
            <a:pPr marL="0" indent="0">
              <a:buNone/>
            </a:pPr>
            <a:r>
              <a:rPr lang="ja-JP" altLang="en-US" sz="1600" dirty="0"/>
              <a:t>　</a:t>
            </a:r>
            <a:r>
              <a:rPr lang="en-US" altLang="ja-JP" sz="1600" u="sng" dirty="0">
                <a:solidFill>
                  <a:srgbClr val="FF0000"/>
                </a:solidFill>
              </a:rPr>
              <a:t>2016</a:t>
            </a:r>
            <a:r>
              <a:rPr lang="ja-JP" altLang="en-US" sz="1600" u="sng" dirty="0">
                <a:solidFill>
                  <a:srgbClr val="FF0000"/>
                </a:solidFill>
              </a:rPr>
              <a:t>年</a:t>
            </a:r>
            <a:r>
              <a:rPr lang="en-US" altLang="ja-JP" sz="1600" u="sng" dirty="0">
                <a:solidFill>
                  <a:srgbClr val="FF0000"/>
                </a:solidFill>
              </a:rPr>
              <a:t>10</a:t>
            </a:r>
            <a:r>
              <a:rPr lang="ja-JP" altLang="en-US" sz="1600" u="sng" dirty="0">
                <a:solidFill>
                  <a:srgbClr val="FF0000"/>
                </a:solidFill>
              </a:rPr>
              <a:t>月</a:t>
            </a:r>
            <a:r>
              <a:rPr lang="ja-JP" altLang="en-US" sz="1600" dirty="0"/>
              <a:t>に慶応大学で行われた</a:t>
            </a:r>
            <a:r>
              <a:rPr lang="ja-JP" altLang="en-US" sz="1600" u="sng" dirty="0">
                <a:solidFill>
                  <a:srgbClr val="FF0000"/>
                </a:solidFill>
              </a:rPr>
              <a:t>連星系・変光星・低温度星研究会にて</a:t>
            </a:r>
            <a:r>
              <a:rPr lang="ja-JP" altLang="en-US" sz="1600" dirty="0"/>
              <a:t>岡山県の大島修氏を中心とする</a:t>
            </a:r>
            <a:r>
              <a:rPr lang="ja-JP" altLang="en-US" sz="1600" u="sng" dirty="0">
                <a:solidFill>
                  <a:srgbClr val="FF0000"/>
                </a:solidFill>
              </a:rPr>
              <a:t>数名のグループが「連星ゼミ」を行って</a:t>
            </a:r>
            <a:r>
              <a:rPr lang="ja-JP" altLang="en-US" sz="1600" dirty="0"/>
              <a:t>いて</a:t>
            </a:r>
            <a:r>
              <a:rPr lang="en-US" altLang="ja-JP" sz="1600" dirty="0"/>
              <a:t>3</a:t>
            </a:r>
            <a:r>
              <a:rPr lang="ja-JP" altLang="en-US" sz="1600" dirty="0"/>
              <a:t>件の研究発表が行われました。他に矢田猛士氏</a:t>
            </a:r>
            <a:r>
              <a:rPr lang="en-US" altLang="ja-JP" sz="1600" dirty="0"/>
              <a:t>(</a:t>
            </a:r>
            <a:r>
              <a:rPr lang="ja-JP" altLang="en-US" sz="1600" dirty="0"/>
              <a:t>島根県立三瓶自然館</a:t>
            </a:r>
            <a:r>
              <a:rPr lang="en-US" altLang="ja-JP" sz="1600" dirty="0"/>
              <a:t>)</a:t>
            </a:r>
            <a:r>
              <a:rPr lang="ja-JP" altLang="en-US" sz="1600" dirty="0"/>
              <a:t>も</a:t>
            </a:r>
            <a:r>
              <a:rPr lang="ja-JP" altLang="en-US" sz="1600" u="sng" dirty="0">
                <a:solidFill>
                  <a:srgbClr val="FF0000"/>
                </a:solidFill>
              </a:rPr>
              <a:t>連星解析ソフトを使ってその成果を報告</a:t>
            </a:r>
            <a:r>
              <a:rPr lang="ja-JP" altLang="en-US" sz="1600" dirty="0"/>
              <a:t>されていました。</a:t>
            </a:r>
          </a:p>
          <a:p>
            <a:pPr marL="0" indent="0">
              <a:buNone/>
            </a:pPr>
            <a:r>
              <a:rPr lang="ja-JP" altLang="en-US" sz="1600" dirty="0"/>
              <a:t>　昨今、クラシカルな測光連星の研究が他の分野に比べて勢いが失われつつある中で連星の研究発表は他の観測者・研究者に新たな刺激を与えるものになりました。これを受けて</a:t>
            </a:r>
            <a:r>
              <a:rPr lang="ja-JP" altLang="en-US" sz="1600" u="sng" dirty="0">
                <a:solidFill>
                  <a:srgbClr val="FF0000"/>
                </a:solidFill>
              </a:rPr>
              <a:t>東日本でも同様なゼミを</a:t>
            </a:r>
            <a:r>
              <a:rPr lang="ja-JP" altLang="en-US" sz="1600" dirty="0"/>
              <a:t>行うアイデアができ、今回の運びとなりました。</a:t>
            </a:r>
          </a:p>
          <a:p>
            <a:pPr marL="0" indent="0">
              <a:buNone/>
            </a:pPr>
            <a:r>
              <a:rPr lang="ja-JP" altLang="en-US" sz="1600" dirty="0"/>
              <a:t>　最近の傾向は</a:t>
            </a:r>
            <a:r>
              <a:rPr lang="ja-JP" altLang="en-US" sz="1600" u="sng" dirty="0">
                <a:solidFill>
                  <a:srgbClr val="FF0000"/>
                </a:solidFill>
              </a:rPr>
              <a:t>はじめに解析ソフトがあり</a:t>
            </a:r>
            <a:r>
              <a:rPr lang="ja-JP" altLang="en-US" sz="1600" dirty="0"/>
              <a:t>、それの使い方を調べることが研究とされてしまうようでパラメータの意味が不明であってもソフトによって解が得られます。</a:t>
            </a:r>
          </a:p>
          <a:p>
            <a:pPr marL="0" indent="0">
              <a:buNone/>
            </a:pPr>
            <a:r>
              <a:rPr lang="ja-JP" altLang="en-US" sz="1600" dirty="0"/>
              <a:t>　このゼミでは</a:t>
            </a:r>
            <a:r>
              <a:rPr lang="ja-JP" altLang="en-US" sz="1600" u="sng" dirty="0">
                <a:solidFill>
                  <a:srgbClr val="FF0000"/>
                </a:solidFill>
              </a:rPr>
              <a:t>解析のパラメータ</a:t>
            </a:r>
            <a:r>
              <a:rPr lang="ja-JP" altLang="en-US" sz="1600" dirty="0"/>
              <a:t>を正しく</a:t>
            </a:r>
            <a:r>
              <a:rPr lang="ja-JP" altLang="en-US" sz="1600" u="sng" dirty="0">
                <a:solidFill>
                  <a:srgbClr val="FF0000"/>
                </a:solidFill>
              </a:rPr>
              <a:t>意味を共有</a:t>
            </a:r>
            <a:r>
              <a:rPr lang="ja-JP" altLang="en-US" sz="1600" dirty="0"/>
              <a:t>する事が一つの目的でもあります。ですが、あまり堅苦しくならないように全般に雑談をするような感じで進められるようになって欲しいと思います。</a:t>
            </a:r>
          </a:p>
          <a:p>
            <a:pPr marL="0" indent="0">
              <a:buNone/>
            </a:pPr>
            <a:endParaRPr lang="ja-JP" altLang="en-US" sz="1600" dirty="0"/>
          </a:p>
          <a:p>
            <a:pPr marL="0" indent="0">
              <a:buNone/>
            </a:pPr>
            <a:r>
              <a:rPr lang="ja-JP" altLang="en-US" sz="1600" dirty="0"/>
              <a:t>それぞれに思いがあり</a:t>
            </a:r>
          </a:p>
          <a:p>
            <a:pPr marL="0" indent="0">
              <a:buNone/>
            </a:pPr>
            <a:r>
              <a:rPr lang="ja-JP" altLang="en-US" sz="1600" dirty="0">
                <a:solidFill>
                  <a:srgbClr val="00B0F0"/>
                </a:solidFill>
              </a:rPr>
              <a:t>１．ケプラー衛星のデータを解析し多数の</a:t>
            </a:r>
            <a:r>
              <a:rPr lang="en-US" altLang="ja-JP" sz="1600" dirty="0">
                <a:solidFill>
                  <a:srgbClr val="00B0F0"/>
                </a:solidFill>
              </a:rPr>
              <a:t>EW</a:t>
            </a:r>
            <a:r>
              <a:rPr lang="ja-JP" altLang="en-US" sz="1600" dirty="0">
                <a:solidFill>
                  <a:srgbClr val="00B0F0"/>
                </a:solidFill>
              </a:rPr>
              <a:t>型の解析をする</a:t>
            </a:r>
          </a:p>
          <a:p>
            <a:pPr marL="0" indent="0">
              <a:buNone/>
            </a:pPr>
            <a:r>
              <a:rPr lang="ja-JP" altLang="en-US" sz="1600" dirty="0">
                <a:solidFill>
                  <a:srgbClr val="00B0F0"/>
                </a:solidFill>
              </a:rPr>
              <a:t>２．測光・分光観測を自ら行って解析論文を出す</a:t>
            </a:r>
          </a:p>
          <a:p>
            <a:pPr marL="0" indent="0">
              <a:buNone/>
            </a:pPr>
            <a:r>
              <a:rPr lang="ja-JP" altLang="en-US" sz="1600" dirty="0"/>
              <a:t>などのお話も頂いております。</a:t>
            </a:r>
          </a:p>
          <a:p>
            <a:pPr marL="0" indent="0">
              <a:buNone/>
            </a:pPr>
            <a:endParaRPr lang="ja-JP" altLang="en-US" sz="1600" dirty="0"/>
          </a:p>
          <a:p>
            <a:pPr marL="0" indent="0">
              <a:buNone/>
            </a:pPr>
            <a:r>
              <a:rPr lang="ja-JP" altLang="en-US" sz="1600" dirty="0"/>
              <a:t>初心者の皆様には変光星の観測、特に食連星の観測が好きになって、その観測・解析・研究の各場面で私達が何かのお役に立ちたいと思っています。</a:t>
            </a:r>
          </a:p>
        </p:txBody>
      </p:sp>
    </p:spTree>
    <p:extLst>
      <p:ext uri="{BB962C8B-B14F-4D97-AF65-F5344CB8AC3E}">
        <p14:creationId xmlns:p14="http://schemas.microsoft.com/office/powerpoint/2010/main" val="1895678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a:t>Hβ</a:t>
            </a:r>
            <a:r>
              <a:rPr kumimoji="1" lang="ja-JP" altLang="en-US" sz="3200" dirty="0"/>
              <a:t>・</a:t>
            </a:r>
            <a:r>
              <a:rPr kumimoji="1" lang="en-US" altLang="ja-JP" sz="3200" dirty="0" err="1"/>
              <a:t>Hγ</a:t>
            </a:r>
            <a:r>
              <a:rPr kumimoji="1" lang="ja-JP" altLang="en-US" sz="3200" dirty="0"/>
              <a:t>吸収線の等価幅</a:t>
            </a:r>
            <a:r>
              <a:rPr kumimoji="1" lang="en-US" altLang="ja-JP" sz="3200" dirty="0"/>
              <a:t>EW</a:t>
            </a:r>
            <a:r>
              <a:rPr kumimoji="1" lang="ja-JP" altLang="en-US" sz="3200" dirty="0"/>
              <a:t>と表面有効温度</a:t>
            </a:r>
            <a:r>
              <a:rPr kumimoji="1" lang="en-US" altLang="ja-JP" sz="3200" dirty="0" err="1"/>
              <a:t>Teff</a:t>
            </a:r>
            <a:endParaRPr kumimoji="1" lang="ja-JP" altLang="en-US" sz="3200" dirty="0"/>
          </a:p>
        </p:txBody>
      </p:sp>
      <p:pic>
        <p:nvPicPr>
          <p:cNvPr id="6" name="Picture 4" descr="E:\DeskTop\et cetera\連星勉強会\20190310\温度・スペクトル型\EW再測定\V888_parabola_Hbeta.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88" y="1520497"/>
            <a:ext cx="8724900" cy="10049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DeskTop\et cetera\連星勉強会\20190310\温度・スペクトル型\EW再測定\V888_parabola_Hgamma.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63" y="3717032"/>
            <a:ext cx="8693150" cy="1006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DeskTop\et cetera\連星勉強会\20190310\温度・スペクトル型\EW再測定\B5_Linear_Hbeta.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88" y="2636912"/>
            <a:ext cx="8781288" cy="10065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DeskTop\et cetera\連星勉強会\20190310\温度・スペクトル型\EW再測定\B5_Linear_Hgamma.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88" y="4797152"/>
            <a:ext cx="8762143" cy="10081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55576" y="1520497"/>
            <a:ext cx="2376264" cy="369332"/>
          </a:xfrm>
          <a:prstGeom prst="rect">
            <a:avLst/>
          </a:prstGeom>
          <a:noFill/>
        </p:spPr>
        <p:txBody>
          <a:bodyPr wrap="square" rtlCol="0">
            <a:spAutoFit/>
          </a:bodyPr>
          <a:lstStyle/>
          <a:p>
            <a:r>
              <a:rPr kumimoji="1" lang="en-US" altLang="ja-JP" dirty="0">
                <a:solidFill>
                  <a:schemeClr val="bg1"/>
                </a:solidFill>
              </a:rPr>
              <a:t>V888 Mon</a:t>
            </a:r>
            <a:r>
              <a:rPr kumimoji="1" lang="ja-JP" altLang="en-US" dirty="0">
                <a:solidFill>
                  <a:schemeClr val="bg1"/>
                </a:solidFill>
              </a:rPr>
              <a:t>の</a:t>
            </a:r>
            <a:r>
              <a:rPr kumimoji="1" lang="en-US" altLang="ja-JP" dirty="0">
                <a:solidFill>
                  <a:schemeClr val="bg1"/>
                </a:solidFill>
              </a:rPr>
              <a:t>Hβ</a:t>
            </a:r>
            <a:endParaRPr kumimoji="1" lang="ja-JP" altLang="en-US" dirty="0">
              <a:solidFill>
                <a:schemeClr val="bg1"/>
              </a:solidFill>
            </a:endParaRPr>
          </a:p>
        </p:txBody>
      </p:sp>
      <p:sp>
        <p:nvSpPr>
          <p:cNvPr id="11" name="テキスト ボックス 10"/>
          <p:cNvSpPr txBox="1"/>
          <p:nvPr/>
        </p:nvSpPr>
        <p:spPr>
          <a:xfrm>
            <a:off x="755576" y="2643775"/>
            <a:ext cx="2376264" cy="369332"/>
          </a:xfrm>
          <a:prstGeom prst="rect">
            <a:avLst/>
          </a:prstGeom>
          <a:noFill/>
        </p:spPr>
        <p:txBody>
          <a:bodyPr wrap="square" rtlCol="0">
            <a:spAutoFit/>
          </a:bodyPr>
          <a:lstStyle/>
          <a:p>
            <a:r>
              <a:rPr kumimoji="1" lang="ja-JP" altLang="en-US" dirty="0">
                <a:solidFill>
                  <a:schemeClr val="bg1"/>
                </a:solidFill>
              </a:rPr>
              <a:t>近傍の</a:t>
            </a:r>
            <a:r>
              <a:rPr kumimoji="1" lang="en-US" altLang="ja-JP" dirty="0">
                <a:solidFill>
                  <a:schemeClr val="bg1"/>
                </a:solidFill>
              </a:rPr>
              <a:t>B5</a:t>
            </a:r>
            <a:r>
              <a:rPr kumimoji="1" lang="ja-JP" altLang="en-US" dirty="0">
                <a:solidFill>
                  <a:schemeClr val="bg1"/>
                </a:solidFill>
              </a:rPr>
              <a:t>型星の</a:t>
            </a:r>
            <a:r>
              <a:rPr kumimoji="1" lang="en-US" altLang="ja-JP" dirty="0">
                <a:solidFill>
                  <a:schemeClr val="bg1"/>
                </a:solidFill>
              </a:rPr>
              <a:t>Hβ</a:t>
            </a:r>
            <a:endParaRPr kumimoji="1" lang="ja-JP" altLang="en-US" dirty="0">
              <a:solidFill>
                <a:schemeClr val="bg1"/>
              </a:solidFill>
            </a:endParaRPr>
          </a:p>
        </p:txBody>
      </p:sp>
      <p:sp>
        <p:nvSpPr>
          <p:cNvPr id="12" name="テキスト ボックス 11"/>
          <p:cNvSpPr txBox="1"/>
          <p:nvPr/>
        </p:nvSpPr>
        <p:spPr>
          <a:xfrm>
            <a:off x="760549" y="3721141"/>
            <a:ext cx="2376264" cy="369332"/>
          </a:xfrm>
          <a:prstGeom prst="rect">
            <a:avLst/>
          </a:prstGeom>
          <a:noFill/>
        </p:spPr>
        <p:txBody>
          <a:bodyPr wrap="square" rtlCol="0">
            <a:spAutoFit/>
          </a:bodyPr>
          <a:lstStyle/>
          <a:p>
            <a:r>
              <a:rPr kumimoji="1" lang="en-US" altLang="ja-JP" dirty="0">
                <a:solidFill>
                  <a:schemeClr val="bg1"/>
                </a:solidFill>
              </a:rPr>
              <a:t>V888 Mon</a:t>
            </a:r>
            <a:r>
              <a:rPr kumimoji="1" lang="ja-JP" altLang="en-US" dirty="0">
                <a:solidFill>
                  <a:schemeClr val="bg1"/>
                </a:solidFill>
              </a:rPr>
              <a:t>の</a:t>
            </a:r>
            <a:r>
              <a:rPr kumimoji="1" lang="en-US" altLang="ja-JP" dirty="0" err="1">
                <a:solidFill>
                  <a:schemeClr val="bg1"/>
                </a:solidFill>
              </a:rPr>
              <a:t>Hγ</a:t>
            </a:r>
            <a:endParaRPr kumimoji="1" lang="ja-JP" altLang="en-US" dirty="0">
              <a:solidFill>
                <a:schemeClr val="bg1"/>
              </a:solidFill>
            </a:endParaRPr>
          </a:p>
        </p:txBody>
      </p:sp>
      <p:sp>
        <p:nvSpPr>
          <p:cNvPr id="13" name="テキスト ボックス 12"/>
          <p:cNvSpPr txBox="1"/>
          <p:nvPr/>
        </p:nvSpPr>
        <p:spPr>
          <a:xfrm>
            <a:off x="760549" y="4844419"/>
            <a:ext cx="2376264" cy="369332"/>
          </a:xfrm>
          <a:prstGeom prst="rect">
            <a:avLst/>
          </a:prstGeom>
          <a:noFill/>
        </p:spPr>
        <p:txBody>
          <a:bodyPr wrap="square" rtlCol="0">
            <a:spAutoFit/>
          </a:bodyPr>
          <a:lstStyle/>
          <a:p>
            <a:r>
              <a:rPr kumimoji="1" lang="ja-JP" altLang="en-US" dirty="0">
                <a:solidFill>
                  <a:schemeClr val="bg1"/>
                </a:solidFill>
              </a:rPr>
              <a:t>近傍の</a:t>
            </a:r>
            <a:r>
              <a:rPr kumimoji="1" lang="en-US" altLang="ja-JP" dirty="0">
                <a:solidFill>
                  <a:schemeClr val="bg1"/>
                </a:solidFill>
              </a:rPr>
              <a:t>B5</a:t>
            </a:r>
            <a:r>
              <a:rPr kumimoji="1" lang="ja-JP" altLang="en-US" dirty="0">
                <a:solidFill>
                  <a:schemeClr val="bg1"/>
                </a:solidFill>
              </a:rPr>
              <a:t>型星の</a:t>
            </a:r>
            <a:r>
              <a:rPr kumimoji="1" lang="en-US" altLang="ja-JP" dirty="0" err="1">
                <a:solidFill>
                  <a:schemeClr val="bg1"/>
                </a:solidFill>
              </a:rPr>
              <a:t>Hγ</a:t>
            </a:r>
            <a:endParaRPr kumimoji="1" lang="ja-JP" altLang="en-US" dirty="0">
              <a:solidFill>
                <a:schemeClr val="bg1"/>
              </a:solidFill>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3856052"/>
            <a:ext cx="4645755" cy="29031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7" y="1472596"/>
            <a:ext cx="2864700" cy="23182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07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二色図を用いた赤化の見積もり</a:t>
            </a:r>
          </a:p>
        </p:txBody>
      </p:sp>
      <p:sp>
        <p:nvSpPr>
          <p:cNvPr id="4" name="テキスト ボックス 3"/>
          <p:cNvSpPr txBox="1"/>
          <p:nvPr/>
        </p:nvSpPr>
        <p:spPr>
          <a:xfrm>
            <a:off x="251520" y="5438559"/>
            <a:ext cx="8712968" cy="1077218"/>
          </a:xfrm>
          <a:prstGeom prst="rect">
            <a:avLst/>
          </a:prstGeom>
          <a:noFill/>
        </p:spPr>
        <p:txBody>
          <a:bodyPr wrap="square" rtlCol="0">
            <a:spAutoFit/>
          </a:bodyPr>
          <a:lstStyle/>
          <a:p>
            <a:r>
              <a:rPr lang="ja-JP" altLang="en-US" sz="1600" dirty="0"/>
              <a:t>この</a:t>
            </a:r>
            <a:r>
              <a:rPr lang="en-US" altLang="ja-JP" sz="1600" dirty="0"/>
              <a:t>2</a:t>
            </a:r>
            <a:r>
              <a:rPr lang="ja-JP" altLang="en-US" sz="1600" dirty="0" err="1"/>
              <a:t>つを</a:t>
            </a:r>
            <a:r>
              <a:rPr lang="ja-JP" altLang="en-US" sz="1600" dirty="0"/>
              <a:t>用いた</a:t>
            </a:r>
            <a:endParaRPr lang="en-US" altLang="ja-JP" sz="1600" dirty="0"/>
          </a:p>
          <a:p>
            <a:r>
              <a:rPr lang="en-US" altLang="ja-JP" sz="1600" dirty="0"/>
              <a:t>INTRINSIC COLORS, TEMPERATURES, AND BOLOMETRIC</a:t>
            </a:r>
            <a:r>
              <a:rPr lang="ja-JP" altLang="en-US" sz="1600" dirty="0"/>
              <a:t> </a:t>
            </a:r>
            <a:r>
              <a:rPr lang="en-US" altLang="ja-JP" sz="1600" dirty="0"/>
              <a:t>CORRECTIONS OF PRE-MAIN-SEQUENCE STARS,</a:t>
            </a:r>
          </a:p>
          <a:p>
            <a:pPr algn="r"/>
            <a:r>
              <a:rPr lang="en-US" altLang="ja-JP" sz="1600" dirty="0"/>
              <a:t>	Mark J. </a:t>
            </a:r>
            <a:r>
              <a:rPr lang="en-US" altLang="ja-JP" sz="1600" dirty="0" err="1"/>
              <a:t>Pecaut</a:t>
            </a:r>
            <a:r>
              <a:rPr lang="en-US" altLang="ja-JP" sz="1600" dirty="0"/>
              <a:t> and Eric E. </a:t>
            </a:r>
            <a:r>
              <a:rPr lang="en-US" altLang="ja-JP" sz="1600" dirty="0" err="1"/>
              <a:t>Mamajek</a:t>
            </a:r>
            <a:r>
              <a:rPr lang="en-US" altLang="ja-JP" sz="1600" dirty="0"/>
              <a:t> (2013)</a:t>
            </a:r>
          </a:p>
          <a:p>
            <a:r>
              <a:rPr kumimoji="1" lang="en-US" altLang="ja-JP" sz="1600" dirty="0" err="1"/>
              <a:t>Reddening</a:t>
            </a:r>
            <a:r>
              <a:rPr lang="en-US" altLang="ja-JP" sz="1600" dirty="0" err="1"/>
              <a:t>s</a:t>
            </a:r>
            <a:r>
              <a:rPr lang="en-US" altLang="ja-JP" sz="1600" dirty="0"/>
              <a:t> of </a:t>
            </a:r>
            <a:r>
              <a:rPr lang="en-US" altLang="ja-JP" sz="1600" dirty="0" err="1"/>
              <a:t>Cepheids</a:t>
            </a:r>
            <a:r>
              <a:rPr lang="en-US" altLang="ja-JP" sz="1600" dirty="0"/>
              <a:t> using BVI photometry</a:t>
            </a:r>
            <a:endParaRPr kumimoji="1" lang="ja-JP" altLang="en-US" sz="1600" dirty="0"/>
          </a:p>
        </p:txBody>
      </p:sp>
      <p:sp>
        <p:nvSpPr>
          <p:cNvPr id="3" name="テキスト ボックス 2"/>
          <p:cNvSpPr txBox="1"/>
          <p:nvPr/>
        </p:nvSpPr>
        <p:spPr>
          <a:xfrm>
            <a:off x="3058591" y="1988840"/>
            <a:ext cx="648072" cy="276999"/>
          </a:xfrm>
          <a:prstGeom prst="rect">
            <a:avLst/>
          </a:prstGeom>
          <a:noFill/>
        </p:spPr>
        <p:txBody>
          <a:bodyPr wrap="square" rtlCol="0">
            <a:spAutoFit/>
          </a:bodyPr>
          <a:lstStyle/>
          <a:p>
            <a:pPr algn="ctr"/>
            <a:r>
              <a:rPr kumimoji="1" lang="ja-JP" altLang="en-US" sz="1200" b="1" dirty="0">
                <a:solidFill>
                  <a:srgbClr val="FF0000"/>
                </a:solidFill>
              </a:rPr>
              <a:t>赤化</a:t>
            </a:r>
          </a:p>
        </p:txBody>
      </p:sp>
      <p:graphicFrame>
        <p:nvGraphicFramePr>
          <p:cNvPr id="8" name="グラフ 7"/>
          <p:cNvGraphicFramePr>
            <a:graphicFrameLocks/>
          </p:cNvGraphicFramePr>
          <p:nvPr>
            <p:extLst>
              <p:ext uri="{D42A27DB-BD31-4B8C-83A1-F6EECF244321}">
                <p14:modId xmlns:p14="http://schemas.microsoft.com/office/powerpoint/2010/main" val="3329431036"/>
              </p:ext>
            </p:extLst>
          </p:nvPr>
        </p:nvGraphicFramePr>
        <p:xfrm>
          <a:off x="2685608" y="1488194"/>
          <a:ext cx="6278880" cy="3779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図 5">
            <a:extLst>
              <a:ext uri="{FF2B5EF4-FFF2-40B4-BE49-F238E27FC236}">
                <a16:creationId xmlns:a16="http://schemas.microsoft.com/office/drawing/2014/main" id="{96AA0224-D1C1-4627-89B1-150C293BC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98" y="1885092"/>
            <a:ext cx="2430290" cy="2395736"/>
          </a:xfrm>
          <a:prstGeom prst="rect">
            <a:avLst/>
          </a:prstGeom>
        </p:spPr>
      </p:pic>
      <p:sp>
        <p:nvSpPr>
          <p:cNvPr id="7" name="テキスト ボックス 6">
            <a:extLst>
              <a:ext uri="{FF2B5EF4-FFF2-40B4-BE49-F238E27FC236}">
                <a16:creationId xmlns:a16="http://schemas.microsoft.com/office/drawing/2014/main" id="{DD23FF15-3147-4B40-B0F5-60DCF77EA95E}"/>
              </a:ext>
            </a:extLst>
          </p:cNvPr>
          <p:cNvSpPr txBox="1"/>
          <p:nvPr/>
        </p:nvSpPr>
        <p:spPr>
          <a:xfrm>
            <a:off x="474415" y="4340773"/>
            <a:ext cx="1872208" cy="646331"/>
          </a:xfrm>
          <a:prstGeom prst="rect">
            <a:avLst/>
          </a:prstGeom>
          <a:noFill/>
        </p:spPr>
        <p:txBody>
          <a:bodyPr wrap="square" rtlCol="0">
            <a:spAutoFit/>
          </a:bodyPr>
          <a:lstStyle/>
          <a:p>
            <a:r>
              <a:rPr kumimoji="1" lang="en-US" altLang="ja-JP" dirty="0"/>
              <a:t>U-B,</a:t>
            </a:r>
            <a:r>
              <a:rPr lang="ja-JP" altLang="en-US" dirty="0"/>
              <a:t> </a:t>
            </a:r>
            <a:r>
              <a:rPr lang="en-US" altLang="ja-JP" dirty="0"/>
              <a:t>B-V</a:t>
            </a:r>
            <a:r>
              <a:rPr lang="ja-JP" altLang="en-US" dirty="0"/>
              <a:t>は</a:t>
            </a:r>
            <a:endParaRPr lang="en-US" altLang="ja-JP" dirty="0"/>
          </a:p>
          <a:p>
            <a:r>
              <a:rPr kumimoji="1" lang="en-US" altLang="ja-JP" dirty="0"/>
              <a:t>U</a:t>
            </a:r>
            <a:r>
              <a:rPr kumimoji="1" lang="ja-JP" altLang="en-US" dirty="0"/>
              <a:t>が測定できない</a:t>
            </a:r>
          </a:p>
        </p:txBody>
      </p:sp>
      <p:sp>
        <p:nvSpPr>
          <p:cNvPr id="5" name="正方形/長方形 4"/>
          <p:cNvSpPr/>
          <p:nvPr/>
        </p:nvSpPr>
        <p:spPr>
          <a:xfrm>
            <a:off x="152698" y="1484784"/>
            <a:ext cx="2430290" cy="3816424"/>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876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初期値決定</a:t>
            </a:r>
          </a:p>
        </p:txBody>
      </p:sp>
      <p:sp>
        <p:nvSpPr>
          <p:cNvPr id="3" name="コンテンツ プレースホルダー 2"/>
          <p:cNvSpPr>
            <a:spLocks noGrp="1"/>
          </p:cNvSpPr>
          <p:nvPr>
            <p:ph idx="1"/>
          </p:nvPr>
        </p:nvSpPr>
        <p:spPr>
          <a:xfrm>
            <a:off x="5157465" y="1628800"/>
            <a:ext cx="3817396" cy="1141163"/>
          </a:xfrm>
        </p:spPr>
        <p:txBody>
          <a:bodyPr>
            <a:normAutofit/>
          </a:bodyPr>
          <a:lstStyle/>
          <a:p>
            <a:r>
              <a:rPr kumimoji="1" lang="ja-JP" altLang="en-US" sz="1600" dirty="0"/>
              <a:t>みんなで球形モデルで評価を行った</a:t>
            </a:r>
            <a:endParaRPr kumimoji="1" lang="en-US" altLang="ja-JP" sz="1600" dirty="0"/>
          </a:p>
          <a:p>
            <a:r>
              <a:rPr lang="ja-JP" altLang="en-US" sz="1600" dirty="0"/>
              <a:t>自身の</a:t>
            </a:r>
            <a:r>
              <a:rPr lang="en-US" altLang="ja-JP" sz="1600" dirty="0"/>
              <a:t>PC</a:t>
            </a:r>
            <a:r>
              <a:rPr lang="ja-JP" altLang="en-US" sz="1600" dirty="0"/>
              <a:t>で見積もって結果を集計した</a:t>
            </a:r>
            <a:endParaRPr lang="en-US" altLang="ja-JP" sz="1600" dirty="0"/>
          </a:p>
          <a:p>
            <a:r>
              <a:rPr kumimoji="1" lang="ja-JP" altLang="en-US" sz="1600" dirty="0"/>
              <a:t>初期値を決めた</a:t>
            </a:r>
            <a:endParaRPr kumimoji="1" lang="en-US" altLang="ja-JP" sz="16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748" y="3225411"/>
            <a:ext cx="4456113"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48810"/>
            <a:ext cx="4530379" cy="180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a:xfrm rot="1925911">
            <a:off x="4371774" y="3161588"/>
            <a:ext cx="670645" cy="3868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031" name="Picture 7" descr="C:\Users\Nga\Desktop\DSC048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62" y="3599568"/>
            <a:ext cx="3360366" cy="3051367"/>
          </a:xfrm>
          <a:prstGeom prst="rect">
            <a:avLst/>
          </a:prstGeom>
          <a:noFill/>
          <a:extLst>
            <a:ext uri="{909E8E84-426E-40DD-AFC4-6F175D3DCCD1}">
              <a14:hiddenFill xmlns:a14="http://schemas.microsoft.com/office/drawing/2010/main">
                <a:solidFill>
                  <a:srgbClr val="FFFFFF"/>
                </a:solidFill>
              </a14:hiddenFill>
            </a:ext>
          </a:extLst>
        </p:spPr>
      </p:pic>
      <p:sp>
        <p:nvSpPr>
          <p:cNvPr id="11" name="右矢印 10"/>
          <p:cNvSpPr/>
          <p:nvPr/>
        </p:nvSpPr>
        <p:spPr>
          <a:xfrm rot="8630560">
            <a:off x="3982603" y="4348820"/>
            <a:ext cx="670645" cy="3868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雲形吹き出し 4"/>
          <p:cNvSpPr/>
          <p:nvPr/>
        </p:nvSpPr>
        <p:spPr>
          <a:xfrm>
            <a:off x="3093789" y="6042930"/>
            <a:ext cx="1224136" cy="608005"/>
          </a:xfrm>
          <a:prstGeom prst="cloudCallout">
            <a:avLst>
              <a:gd name="adj1" fmla="val -74055"/>
              <a:gd name="adj2" fmla="val -59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ここらかは</a:t>
            </a:r>
            <a:r>
              <a:rPr lang="en-US" altLang="ja-JP" sz="1100" dirty="0"/>
              <a:t>Phoebe</a:t>
            </a:r>
            <a:endParaRPr kumimoji="1" lang="ja-JP" altLang="en-US" sz="1100" dirty="0"/>
          </a:p>
        </p:txBody>
      </p:sp>
    </p:spTree>
    <p:extLst>
      <p:ext uri="{BB962C8B-B14F-4D97-AF65-F5344CB8AC3E}">
        <p14:creationId xmlns:p14="http://schemas.microsoft.com/office/powerpoint/2010/main" val="144433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室内 が含まれている画像&#10;&#10;自動的に生成された説明">
            <a:extLst>
              <a:ext uri="{FF2B5EF4-FFF2-40B4-BE49-F238E27FC236}">
                <a16:creationId xmlns:a16="http://schemas.microsoft.com/office/drawing/2014/main" id="{1536B920-AC19-4E84-A208-3379C62B4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912" y="2037656"/>
            <a:ext cx="5803229" cy="4525963"/>
          </a:xfrm>
          <a:prstGeom prst="rect">
            <a:avLst/>
          </a:prstGeom>
        </p:spPr>
      </p:pic>
      <p:sp>
        <p:nvSpPr>
          <p:cNvPr id="2" name="タイトル 1">
            <a:extLst>
              <a:ext uri="{FF2B5EF4-FFF2-40B4-BE49-F238E27FC236}">
                <a16:creationId xmlns:a16="http://schemas.microsoft.com/office/drawing/2014/main" id="{B66DFD86-62A4-486C-8E0E-C49EEF8C0794}"/>
              </a:ext>
            </a:extLst>
          </p:cNvPr>
          <p:cNvSpPr>
            <a:spLocks noGrp="1"/>
          </p:cNvSpPr>
          <p:nvPr>
            <p:ph type="title"/>
          </p:nvPr>
        </p:nvSpPr>
        <p:spPr/>
        <p:txBody>
          <a:bodyPr/>
          <a:lstStyle/>
          <a:p>
            <a:r>
              <a:rPr kumimoji="1" lang="en-US" altLang="ja-JP" dirty="0"/>
              <a:t>Phoebe</a:t>
            </a:r>
            <a:r>
              <a:rPr kumimoji="1" lang="ja-JP" altLang="en-US" dirty="0"/>
              <a:t>の結果</a:t>
            </a:r>
          </a:p>
        </p:txBody>
      </p:sp>
      <p:sp>
        <p:nvSpPr>
          <p:cNvPr id="3" name="コンテンツ プレースホルダー 2">
            <a:extLst>
              <a:ext uri="{FF2B5EF4-FFF2-40B4-BE49-F238E27FC236}">
                <a16:creationId xmlns:a16="http://schemas.microsoft.com/office/drawing/2014/main" id="{9AB76D74-8115-490A-B914-82BDC1E660D7}"/>
              </a:ext>
            </a:extLst>
          </p:cNvPr>
          <p:cNvSpPr>
            <a:spLocks noGrp="1"/>
          </p:cNvSpPr>
          <p:nvPr>
            <p:ph idx="1"/>
          </p:nvPr>
        </p:nvSpPr>
        <p:spPr/>
        <p:txBody>
          <a:bodyPr/>
          <a:lstStyle/>
          <a:p>
            <a:r>
              <a:rPr kumimoji="1" lang="ja-JP" altLang="en-US" dirty="0"/>
              <a:t>まだありません</a:t>
            </a:r>
          </a:p>
        </p:txBody>
      </p:sp>
    </p:spTree>
    <p:extLst>
      <p:ext uri="{BB962C8B-B14F-4D97-AF65-F5344CB8AC3E}">
        <p14:creationId xmlns:p14="http://schemas.microsoft.com/office/powerpoint/2010/main" val="66741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71B6D-BE9A-4AAE-85BB-B7FB52DB3051}"/>
              </a:ext>
            </a:extLst>
          </p:cNvPr>
          <p:cNvSpPr>
            <a:spLocks noGrp="1"/>
          </p:cNvSpPr>
          <p:nvPr>
            <p:ph type="title"/>
          </p:nvPr>
        </p:nvSpPr>
        <p:spPr/>
        <p:txBody>
          <a:bodyPr/>
          <a:lstStyle/>
          <a:p>
            <a:r>
              <a:rPr kumimoji="1" lang="en-US" altLang="ja-JP" dirty="0"/>
              <a:t>SPECTRUM</a:t>
            </a:r>
            <a:r>
              <a:rPr kumimoji="1" lang="ja-JP" altLang="en-US" dirty="0"/>
              <a:t>を使う</a:t>
            </a:r>
          </a:p>
        </p:txBody>
      </p:sp>
      <p:pic>
        <p:nvPicPr>
          <p:cNvPr id="6" name="図 5" descr="テキスト, 地図 が含まれている画像&#10;&#10;自動的に生成された説明">
            <a:extLst>
              <a:ext uri="{FF2B5EF4-FFF2-40B4-BE49-F238E27FC236}">
                <a16:creationId xmlns:a16="http://schemas.microsoft.com/office/drawing/2014/main" id="{AE20D74C-1968-4EC2-9A9A-13E1B84FEA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21408" y="1993015"/>
            <a:ext cx="3821439" cy="1584176"/>
          </a:xfrm>
          <a:prstGeom prst="rect">
            <a:avLst/>
          </a:prstGeom>
          <a:ln>
            <a:solidFill>
              <a:schemeClr val="accent1"/>
            </a:solidFill>
          </a:ln>
        </p:spPr>
      </p:pic>
      <p:pic>
        <p:nvPicPr>
          <p:cNvPr id="8" name="図 7" descr="テキスト が含まれている画像&#10;&#10;自動的に生成された説明">
            <a:extLst>
              <a:ext uri="{FF2B5EF4-FFF2-40B4-BE49-F238E27FC236}">
                <a16:creationId xmlns:a16="http://schemas.microsoft.com/office/drawing/2014/main" id="{1D183529-05BD-4D90-8463-309376F64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19" y="4453588"/>
            <a:ext cx="8445481" cy="2236953"/>
          </a:xfrm>
          <a:prstGeom prst="rect">
            <a:avLst/>
          </a:prstGeom>
          <a:ln>
            <a:solidFill>
              <a:schemeClr val="accent1"/>
            </a:solidFill>
          </a:ln>
        </p:spPr>
      </p:pic>
      <p:pic>
        <p:nvPicPr>
          <p:cNvPr id="4" name="図 3">
            <a:extLst>
              <a:ext uri="{FF2B5EF4-FFF2-40B4-BE49-F238E27FC236}">
                <a16:creationId xmlns:a16="http://schemas.microsoft.com/office/drawing/2014/main" id="{4ADC24C0-4582-48DF-A1BF-0ED970EDA3EE}"/>
              </a:ext>
            </a:extLst>
          </p:cNvPr>
          <p:cNvPicPr>
            <a:picLocks noChangeAspect="1"/>
          </p:cNvPicPr>
          <p:nvPr/>
        </p:nvPicPr>
        <p:blipFill>
          <a:blip r:embed="rId5"/>
          <a:stretch>
            <a:fillRect/>
          </a:stretch>
        </p:blipFill>
        <p:spPr>
          <a:xfrm>
            <a:off x="281596" y="1249171"/>
            <a:ext cx="4330681" cy="3032372"/>
          </a:xfrm>
          <a:prstGeom prst="rect">
            <a:avLst/>
          </a:prstGeom>
          <a:ln>
            <a:solidFill>
              <a:schemeClr val="accent1"/>
            </a:solidFill>
          </a:ln>
        </p:spPr>
      </p:pic>
      <p:sp>
        <p:nvSpPr>
          <p:cNvPr id="9" name="矢印: 折線 8">
            <a:extLst>
              <a:ext uri="{FF2B5EF4-FFF2-40B4-BE49-F238E27FC236}">
                <a16:creationId xmlns:a16="http://schemas.microsoft.com/office/drawing/2014/main" id="{35D429AB-E04F-410B-8D47-C0EF140F1850}"/>
              </a:ext>
            </a:extLst>
          </p:cNvPr>
          <p:cNvSpPr/>
          <p:nvPr/>
        </p:nvSpPr>
        <p:spPr>
          <a:xfrm rot="5400000">
            <a:off x="5060386" y="1189048"/>
            <a:ext cx="643212" cy="681645"/>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C3F4619C-29BF-46D6-AC46-62B8F8787FE5}"/>
              </a:ext>
            </a:extLst>
          </p:cNvPr>
          <p:cNvSpPr txBox="1"/>
          <p:nvPr/>
        </p:nvSpPr>
        <p:spPr>
          <a:xfrm>
            <a:off x="5940151" y="1397549"/>
            <a:ext cx="2496909" cy="307777"/>
          </a:xfrm>
          <a:prstGeom prst="rect">
            <a:avLst/>
          </a:prstGeom>
          <a:noFill/>
        </p:spPr>
        <p:txBody>
          <a:bodyPr wrap="square" rtlCol="0">
            <a:spAutoFit/>
          </a:bodyPr>
          <a:lstStyle/>
          <a:p>
            <a:r>
              <a:rPr kumimoji="1" lang="ja-JP" altLang="en-US" sz="1400" dirty="0"/>
              <a:t>自転速度と</a:t>
            </a:r>
            <a:r>
              <a:rPr kumimoji="1" lang="en-US" altLang="ja-JP" sz="1400" dirty="0" err="1"/>
              <a:t>Hγ</a:t>
            </a:r>
            <a:r>
              <a:rPr kumimoji="1" lang="ja-JP" altLang="en-US" sz="1400" dirty="0"/>
              <a:t>のプロファイル</a:t>
            </a:r>
          </a:p>
        </p:txBody>
      </p:sp>
      <p:sp>
        <p:nvSpPr>
          <p:cNvPr id="11" name="テキスト ボックス 10">
            <a:extLst>
              <a:ext uri="{FF2B5EF4-FFF2-40B4-BE49-F238E27FC236}">
                <a16:creationId xmlns:a16="http://schemas.microsoft.com/office/drawing/2014/main" id="{2EE5406E-FCD9-4900-B9B6-6B43945118E7}"/>
              </a:ext>
            </a:extLst>
          </p:cNvPr>
          <p:cNvSpPr txBox="1"/>
          <p:nvPr/>
        </p:nvSpPr>
        <p:spPr>
          <a:xfrm>
            <a:off x="281596" y="867336"/>
            <a:ext cx="2294055" cy="369332"/>
          </a:xfrm>
          <a:prstGeom prst="rect">
            <a:avLst/>
          </a:prstGeom>
          <a:noFill/>
        </p:spPr>
        <p:txBody>
          <a:bodyPr wrap="square" rtlCol="0">
            <a:spAutoFit/>
          </a:bodyPr>
          <a:lstStyle/>
          <a:p>
            <a:r>
              <a:rPr kumimoji="1" lang="en-US" altLang="ja-JP" dirty="0" err="1"/>
              <a:t>R.O.Gray</a:t>
            </a:r>
            <a:r>
              <a:rPr kumimoji="1" lang="en-US" altLang="ja-JP" dirty="0"/>
              <a:t> 2005 v1.01</a:t>
            </a:r>
            <a:endParaRPr kumimoji="1" lang="ja-JP" altLang="en-US" dirty="0"/>
          </a:p>
        </p:txBody>
      </p:sp>
      <p:sp>
        <p:nvSpPr>
          <p:cNvPr id="12" name="矢印: 右 11">
            <a:extLst>
              <a:ext uri="{FF2B5EF4-FFF2-40B4-BE49-F238E27FC236}">
                <a16:creationId xmlns:a16="http://schemas.microsoft.com/office/drawing/2014/main" id="{444FF104-BA3B-4E57-8165-D438A2412BE1}"/>
              </a:ext>
            </a:extLst>
          </p:cNvPr>
          <p:cNvSpPr/>
          <p:nvPr/>
        </p:nvSpPr>
        <p:spPr>
          <a:xfrm rot="16200000">
            <a:off x="2015716" y="4293096"/>
            <a:ext cx="720080"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D4A66885-69EB-4882-8AE5-D64B74175784}"/>
              </a:ext>
            </a:extLst>
          </p:cNvPr>
          <p:cNvSpPr txBox="1"/>
          <p:nvPr/>
        </p:nvSpPr>
        <p:spPr>
          <a:xfrm>
            <a:off x="1397585" y="5003928"/>
            <a:ext cx="2316381" cy="307777"/>
          </a:xfrm>
          <a:prstGeom prst="rect">
            <a:avLst/>
          </a:prstGeom>
          <a:solidFill>
            <a:schemeClr val="bg1"/>
          </a:solidFill>
        </p:spPr>
        <p:txBody>
          <a:bodyPr wrap="square" rtlCol="0">
            <a:spAutoFit/>
          </a:bodyPr>
          <a:lstStyle/>
          <a:p>
            <a:r>
              <a:rPr lang="ja-JP" altLang="en-US" sz="1400" dirty="0"/>
              <a:t>大気モデルを</a:t>
            </a:r>
            <a:r>
              <a:rPr lang="en-US" altLang="ja-JP" sz="1400" dirty="0"/>
              <a:t>ATLAS9</a:t>
            </a:r>
            <a:r>
              <a:rPr lang="ja-JP" altLang="en-US" sz="1400" dirty="0" err="1"/>
              <a:t>で算</a:t>
            </a:r>
            <a:r>
              <a:rPr lang="ja-JP" altLang="en-US" sz="1400" dirty="0"/>
              <a:t>出</a:t>
            </a:r>
            <a:endParaRPr kumimoji="1" lang="ja-JP" altLang="en-US" sz="1400" dirty="0"/>
          </a:p>
        </p:txBody>
      </p:sp>
      <p:sp>
        <p:nvSpPr>
          <p:cNvPr id="14" name="テキスト ボックス 13">
            <a:extLst>
              <a:ext uri="{FF2B5EF4-FFF2-40B4-BE49-F238E27FC236}">
                <a16:creationId xmlns:a16="http://schemas.microsoft.com/office/drawing/2014/main" id="{A751EF38-2B09-425C-AFC4-8B3C79618DD0}"/>
              </a:ext>
            </a:extLst>
          </p:cNvPr>
          <p:cNvSpPr txBox="1"/>
          <p:nvPr/>
        </p:nvSpPr>
        <p:spPr>
          <a:xfrm>
            <a:off x="3023320" y="3801655"/>
            <a:ext cx="6013176" cy="523220"/>
          </a:xfrm>
          <a:prstGeom prst="rect">
            <a:avLst/>
          </a:prstGeom>
          <a:solidFill>
            <a:schemeClr val="bg1">
              <a:alpha val="60000"/>
            </a:schemeClr>
          </a:solidFill>
        </p:spPr>
        <p:txBody>
          <a:bodyPr wrap="square" rtlCol="0">
            <a:spAutoFit/>
          </a:bodyPr>
          <a:lstStyle/>
          <a:p>
            <a:r>
              <a:rPr kumimoji="1" lang="ja-JP" altLang="en-US" sz="1400" dirty="0"/>
              <a:t>入力：温度</a:t>
            </a:r>
            <a:r>
              <a:rPr lang="ja-JP" altLang="en-US" sz="1400" dirty="0"/>
              <a:t>、表面重力、太陽組成比、層数</a:t>
            </a:r>
            <a:endParaRPr lang="en-US" altLang="ja-JP" sz="1400" dirty="0"/>
          </a:p>
          <a:p>
            <a:r>
              <a:rPr lang="ja-JP" altLang="en-US" sz="1400" dirty="0"/>
              <a:t>出力：深さ、 温度、 ガス圧、電子密度、</a:t>
            </a:r>
            <a:r>
              <a:rPr lang="en-US" altLang="ja-JP" sz="1400" dirty="0" err="1"/>
              <a:t>Rosseland</a:t>
            </a:r>
            <a:r>
              <a:rPr lang="en-US" altLang="ja-JP" sz="1400" dirty="0"/>
              <a:t> </a:t>
            </a:r>
            <a:r>
              <a:rPr lang="ja-JP" altLang="en-US" sz="1400" dirty="0"/>
              <a:t>放射圧、微小乱流速度</a:t>
            </a:r>
            <a:r>
              <a:rPr lang="en-US" altLang="ja-JP" sz="1400" dirty="0"/>
              <a:t>(m/s)</a:t>
            </a:r>
          </a:p>
        </p:txBody>
      </p:sp>
    </p:spTree>
    <p:extLst>
      <p:ext uri="{BB962C8B-B14F-4D97-AF65-F5344CB8AC3E}">
        <p14:creationId xmlns:p14="http://schemas.microsoft.com/office/powerpoint/2010/main" val="2161572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その他の勉強会</a:t>
            </a:r>
            <a:endParaRPr kumimoji="1" lang="ja-JP" altLang="en-US" dirty="0"/>
          </a:p>
        </p:txBody>
      </p:sp>
      <p:pic>
        <p:nvPicPr>
          <p:cNvPr id="2050" name="Picture 2" descr="C:\Users\Nga\Desktop\DSC027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22639"/>
            <a:ext cx="3025256" cy="22693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ga\Desktop\DSC027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13" y="4210515"/>
            <a:ext cx="3024336" cy="2268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Nga\Desktop\DSC028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622639"/>
            <a:ext cx="3024336" cy="22687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Nga\Desktop\DSC029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186529"/>
            <a:ext cx="3007314" cy="2255133"/>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851920" y="1844824"/>
            <a:ext cx="1512168" cy="600003"/>
          </a:xfrm>
          <a:prstGeom prst="wedgeRoundRectCallout">
            <a:avLst>
              <a:gd name="adj1" fmla="val -74500"/>
              <a:gd name="adj2" fmla="val 244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200" dirty="0"/>
              <a:t>RV Tau</a:t>
            </a:r>
            <a:r>
              <a:rPr lang="ja-JP" altLang="en-US" sz="1200" dirty="0"/>
              <a:t>のレクチャ</a:t>
            </a:r>
            <a:endParaRPr kumimoji="1" lang="ja-JP" altLang="en-US" sz="1200" dirty="0"/>
          </a:p>
        </p:txBody>
      </p:sp>
      <p:sp>
        <p:nvSpPr>
          <p:cNvPr id="9" name="角丸四角形吹き出し 8"/>
          <p:cNvSpPr/>
          <p:nvPr/>
        </p:nvSpPr>
        <p:spPr>
          <a:xfrm>
            <a:off x="3851920" y="2817102"/>
            <a:ext cx="1512168" cy="600003"/>
          </a:xfrm>
          <a:prstGeom prst="wedgeRoundRectCallout">
            <a:avLst>
              <a:gd name="adj1" fmla="val 69115"/>
              <a:gd name="adj2" fmla="val -1751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200" dirty="0"/>
              <a:t>Kepler</a:t>
            </a:r>
            <a:r>
              <a:rPr lang="ja-JP" altLang="en-US" sz="1200" dirty="0"/>
              <a:t>衛星データを使った</a:t>
            </a:r>
            <a:r>
              <a:rPr lang="en-US" altLang="ja-JP" sz="1200" dirty="0"/>
              <a:t>EW</a:t>
            </a:r>
            <a:r>
              <a:rPr lang="ja-JP" altLang="en-US" sz="1200" dirty="0"/>
              <a:t>の光度曲線の不連続</a:t>
            </a:r>
            <a:endParaRPr kumimoji="1" lang="ja-JP" altLang="en-US" sz="1200" dirty="0"/>
          </a:p>
        </p:txBody>
      </p:sp>
      <p:sp>
        <p:nvSpPr>
          <p:cNvPr id="10" name="角丸四角形吹き出し 9"/>
          <p:cNvSpPr/>
          <p:nvPr/>
        </p:nvSpPr>
        <p:spPr>
          <a:xfrm>
            <a:off x="3851920" y="4486530"/>
            <a:ext cx="1512168" cy="600003"/>
          </a:xfrm>
          <a:prstGeom prst="wedgeRoundRectCallout">
            <a:avLst>
              <a:gd name="adj1" fmla="val -68453"/>
              <a:gd name="adj2" fmla="val -989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t>連星特有の光度曲線への効果</a:t>
            </a:r>
            <a:endParaRPr kumimoji="1" lang="ja-JP" altLang="en-US" sz="1200" dirty="0"/>
          </a:p>
        </p:txBody>
      </p:sp>
      <p:sp>
        <p:nvSpPr>
          <p:cNvPr id="11" name="角丸四角形吹き出し 10"/>
          <p:cNvSpPr/>
          <p:nvPr/>
        </p:nvSpPr>
        <p:spPr>
          <a:xfrm>
            <a:off x="3851920" y="5445224"/>
            <a:ext cx="1512168" cy="600003"/>
          </a:xfrm>
          <a:prstGeom prst="wedgeRoundRectCallout">
            <a:avLst>
              <a:gd name="adj1" fmla="val 72139"/>
              <a:gd name="adj2" fmla="val -3275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dirty="0"/>
              <a:t>論文解説</a:t>
            </a:r>
          </a:p>
        </p:txBody>
      </p:sp>
    </p:spTree>
    <p:extLst>
      <p:ext uri="{BB962C8B-B14F-4D97-AF65-F5344CB8AC3E}">
        <p14:creationId xmlns:p14="http://schemas.microsoft.com/office/powerpoint/2010/main" val="313286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おしまい</a:t>
            </a:r>
          </a:p>
        </p:txBody>
      </p:sp>
      <p:sp>
        <p:nvSpPr>
          <p:cNvPr id="3" name="コンテンツ プレースホルダー 2"/>
          <p:cNvSpPr>
            <a:spLocks noGrp="1"/>
          </p:cNvSpPr>
          <p:nvPr>
            <p:ph idx="1"/>
          </p:nvPr>
        </p:nvSpPr>
        <p:spPr/>
        <p:txBody>
          <a:bodyPr>
            <a:normAutofit/>
          </a:bodyPr>
          <a:lstStyle/>
          <a:p>
            <a:r>
              <a:rPr kumimoji="1" lang="ja-JP" altLang="en-US" sz="2000" dirty="0"/>
              <a:t>まだ当座の目標が一つも終わっていませんが</a:t>
            </a:r>
            <a:endParaRPr kumimoji="1" lang="en-US" altLang="ja-JP" sz="2000" dirty="0"/>
          </a:p>
          <a:p>
            <a:r>
              <a:rPr lang="ja-JP" altLang="en-US" sz="2000" dirty="0"/>
              <a:t>ゆっくりと勉強しながら進めています</a:t>
            </a:r>
            <a:endParaRPr lang="en-US" altLang="ja-JP" sz="2000" dirty="0"/>
          </a:p>
          <a:p>
            <a:r>
              <a:rPr kumimoji="1" lang="ja-JP" altLang="en-US" sz="2000" dirty="0"/>
              <a:t>どなたでも出席できます、</a:t>
            </a:r>
            <a:r>
              <a:rPr lang="ja-JP" altLang="en-US" sz="2000" dirty="0"/>
              <a:t>興味ある方は是非ご参加願います</a:t>
            </a:r>
            <a:endParaRPr kumimoji="1" lang="ja-JP" altLang="en-US"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57506"/>
            <a:ext cx="5900737"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a:extLst>
              <a:ext uri="{FF2B5EF4-FFF2-40B4-BE49-F238E27FC236}">
                <a16:creationId xmlns:a16="http://schemas.microsoft.com/office/drawing/2014/main" id="{AC24C820-98F4-4FF9-9E97-EECD45A7B655}"/>
              </a:ext>
            </a:extLst>
          </p:cNvPr>
          <p:cNvSpPr txBox="1"/>
          <p:nvPr/>
        </p:nvSpPr>
        <p:spPr>
          <a:xfrm>
            <a:off x="362745" y="5372887"/>
            <a:ext cx="4824536" cy="1231106"/>
          </a:xfrm>
          <a:prstGeom prst="rect">
            <a:avLst/>
          </a:prstGeom>
          <a:solidFill>
            <a:schemeClr val="bg1">
              <a:alpha val="68000"/>
            </a:schemeClr>
          </a:solidFill>
        </p:spPr>
        <p:txBody>
          <a:bodyPr wrap="square" rtlCol="0">
            <a:spAutoFit/>
          </a:bodyPr>
          <a:lstStyle/>
          <a:p>
            <a:r>
              <a:rPr lang="ja-JP" altLang="en-US" b="1" dirty="0">
                <a:solidFill>
                  <a:srgbClr val="7030A0"/>
                </a:solidFill>
              </a:rPr>
              <a:t>次回「連星勉強会」</a:t>
            </a:r>
          </a:p>
          <a:p>
            <a:endParaRPr lang="ja-JP" altLang="en-US" b="1" dirty="0">
              <a:solidFill>
                <a:srgbClr val="7030A0"/>
              </a:solidFill>
            </a:endParaRPr>
          </a:p>
          <a:p>
            <a:r>
              <a:rPr lang="ja-JP" altLang="en-US" b="1" dirty="0">
                <a:solidFill>
                  <a:srgbClr val="7030A0"/>
                </a:solidFill>
              </a:rPr>
              <a:t>日時：</a:t>
            </a:r>
            <a:r>
              <a:rPr lang="en-US" altLang="ja-JP" b="1" dirty="0">
                <a:solidFill>
                  <a:srgbClr val="7030A0"/>
                </a:solidFill>
              </a:rPr>
              <a:t>2019/12/15 10:00-17:00</a:t>
            </a:r>
          </a:p>
          <a:p>
            <a:r>
              <a:rPr lang="ja-JP" altLang="en-US" b="1" dirty="0">
                <a:solidFill>
                  <a:srgbClr val="7030A0"/>
                </a:solidFill>
              </a:rPr>
              <a:t>場所：工学院大学 新宿キャンパス </a:t>
            </a:r>
            <a:r>
              <a:rPr lang="en-US" altLang="ja-JP" sz="2000" b="1" dirty="0">
                <a:solidFill>
                  <a:srgbClr val="7030A0"/>
                </a:solidFill>
              </a:rPr>
              <a:t>B-0567</a:t>
            </a:r>
            <a:r>
              <a:rPr lang="ja-JP" altLang="en-US" b="1" dirty="0">
                <a:solidFill>
                  <a:srgbClr val="7030A0"/>
                </a:solidFill>
              </a:rPr>
              <a:t>教室</a:t>
            </a:r>
          </a:p>
        </p:txBody>
      </p:sp>
    </p:spTree>
    <p:extLst>
      <p:ext uri="{BB962C8B-B14F-4D97-AF65-F5344CB8AC3E}">
        <p14:creationId xmlns:p14="http://schemas.microsoft.com/office/powerpoint/2010/main" val="213907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発足にあたって</a:t>
            </a:r>
          </a:p>
        </p:txBody>
      </p:sp>
      <p:sp>
        <p:nvSpPr>
          <p:cNvPr id="3" name="コンテンツ プレースホルダー 2"/>
          <p:cNvSpPr>
            <a:spLocks noGrp="1"/>
          </p:cNvSpPr>
          <p:nvPr>
            <p:ph idx="1"/>
          </p:nvPr>
        </p:nvSpPr>
        <p:spPr/>
        <p:txBody>
          <a:bodyPr>
            <a:normAutofit/>
          </a:bodyPr>
          <a:lstStyle/>
          <a:p>
            <a:pPr marL="0" indent="0">
              <a:buNone/>
            </a:pPr>
            <a:r>
              <a:rPr lang="ja-JP" altLang="en-US" sz="2000" dirty="0"/>
              <a:t>発起人</a:t>
            </a:r>
          </a:p>
          <a:p>
            <a:pPr marL="0" indent="0">
              <a:buNone/>
            </a:pPr>
            <a:r>
              <a:rPr lang="en-US" altLang="ja-JP" sz="2000" dirty="0"/>
              <a:t>	</a:t>
            </a:r>
            <a:r>
              <a:rPr lang="ja-JP" altLang="en-US" sz="2000" dirty="0">
                <a:solidFill>
                  <a:srgbClr val="00B0F0"/>
                </a:solidFill>
              </a:rPr>
              <a:t>筆頭</a:t>
            </a:r>
            <a:r>
              <a:rPr lang="en-US" altLang="ja-JP" sz="2000" dirty="0">
                <a:solidFill>
                  <a:srgbClr val="00B0F0"/>
                </a:solidFill>
              </a:rPr>
              <a:t>	</a:t>
            </a:r>
            <a:r>
              <a:rPr lang="ja-JP" altLang="en-US" sz="2000" dirty="0"/>
              <a:t>岡崎彰</a:t>
            </a:r>
            <a:r>
              <a:rPr lang="en-US" altLang="ja-JP" sz="2000" dirty="0"/>
              <a:t>(</a:t>
            </a:r>
            <a:r>
              <a:rPr lang="ja-JP" altLang="en-US" sz="2000" dirty="0"/>
              <a:t>元群馬大</a:t>
            </a:r>
            <a:r>
              <a:rPr lang="en-US" altLang="ja-JP" sz="2000" dirty="0"/>
              <a:t>)</a:t>
            </a:r>
          </a:p>
          <a:p>
            <a:pPr marL="0" indent="0">
              <a:buNone/>
            </a:pPr>
            <a:r>
              <a:rPr lang="en-US" altLang="ja-JP" sz="2000" dirty="0"/>
              <a:t>		</a:t>
            </a:r>
            <a:r>
              <a:rPr lang="ja-JP" altLang="en-US" sz="2000" dirty="0"/>
              <a:t>中村泰久</a:t>
            </a:r>
            <a:r>
              <a:rPr lang="en-US" altLang="ja-JP" sz="2000" dirty="0"/>
              <a:t>(</a:t>
            </a:r>
            <a:r>
              <a:rPr lang="ja-JP" altLang="en-US" sz="2000" dirty="0"/>
              <a:t>元福島大</a:t>
            </a:r>
            <a:r>
              <a:rPr lang="en-US" altLang="ja-JP" sz="2000" dirty="0"/>
              <a:t>)</a:t>
            </a:r>
          </a:p>
          <a:p>
            <a:pPr marL="0" indent="0">
              <a:buNone/>
            </a:pPr>
            <a:r>
              <a:rPr lang="en-US" altLang="ja-JP" sz="2000" dirty="0"/>
              <a:t>		VSOLJ</a:t>
            </a:r>
            <a:r>
              <a:rPr lang="ja-JP" altLang="en-US" sz="2000" dirty="0"/>
              <a:t>　清田誠一郎、永井和男</a:t>
            </a:r>
          </a:p>
          <a:p>
            <a:pPr marL="0" indent="0">
              <a:buNone/>
            </a:pPr>
            <a:endParaRPr lang="ja-JP" altLang="en-US" sz="2000" dirty="0"/>
          </a:p>
          <a:p>
            <a:pPr marL="0" indent="0">
              <a:buNone/>
            </a:pPr>
            <a:r>
              <a:rPr lang="ja-JP" altLang="en-US" sz="2000" dirty="0"/>
              <a:t>目的</a:t>
            </a:r>
            <a:endParaRPr lang="en-US" altLang="ja-JP" sz="2000" dirty="0"/>
          </a:p>
          <a:p>
            <a:pPr marL="0" indent="0">
              <a:buNone/>
            </a:pPr>
            <a:r>
              <a:rPr lang="en-US" altLang="ja-JP" sz="2000" dirty="0"/>
              <a:t>	</a:t>
            </a:r>
            <a:r>
              <a:rPr lang="ja-JP" altLang="en-US" sz="2000" dirty="0"/>
              <a:t>正しく光度曲線合成法を理解する</a:t>
            </a:r>
          </a:p>
          <a:p>
            <a:pPr marL="0" indent="0">
              <a:buNone/>
            </a:pPr>
            <a:endParaRPr lang="ja-JP" altLang="en-US" sz="2000" dirty="0"/>
          </a:p>
          <a:p>
            <a:pPr marL="0" indent="0">
              <a:buNone/>
            </a:pPr>
            <a:r>
              <a:rPr lang="ja-JP" altLang="en-US" sz="2000" dirty="0"/>
              <a:t>当座の目標</a:t>
            </a:r>
            <a:endParaRPr lang="en-US" altLang="ja-JP" sz="2000" dirty="0"/>
          </a:p>
          <a:p>
            <a:pPr marL="0" indent="0">
              <a:buNone/>
            </a:pPr>
            <a:r>
              <a:rPr lang="en-US" altLang="ja-JP" sz="2000" dirty="0"/>
              <a:t>	1</a:t>
            </a:r>
            <a:r>
              <a:rPr lang="ja-JP" altLang="en-US" sz="2000" dirty="0"/>
              <a:t>：ケプラー衛星のデータを解析し多数の</a:t>
            </a:r>
            <a:r>
              <a:rPr lang="en-US" altLang="ja-JP" sz="2000" dirty="0"/>
              <a:t>EW</a:t>
            </a:r>
            <a:r>
              <a:rPr lang="ja-JP" altLang="en-US" sz="2000" dirty="0"/>
              <a:t>型の解析をする</a:t>
            </a:r>
          </a:p>
          <a:p>
            <a:pPr marL="0" indent="0">
              <a:buNone/>
            </a:pPr>
            <a:r>
              <a:rPr lang="en-US" altLang="ja-JP" sz="2000" dirty="0"/>
              <a:t>	2</a:t>
            </a:r>
            <a:r>
              <a:rPr lang="ja-JP" altLang="en-US" sz="2000" dirty="0"/>
              <a:t>：測光・分光観測を自ら行って解析論文を出す</a:t>
            </a:r>
            <a:endParaRPr lang="en-US" altLang="ja-JP" sz="2000" dirty="0"/>
          </a:p>
          <a:p>
            <a:pPr marL="0" indent="0">
              <a:buNone/>
            </a:pPr>
            <a:r>
              <a:rPr lang="en-US" altLang="ja-JP" sz="2000" dirty="0"/>
              <a:t>	</a:t>
            </a:r>
            <a:r>
              <a:rPr lang="ja-JP" altLang="en-US" sz="2000" dirty="0"/>
              <a:t>解析には</a:t>
            </a:r>
            <a:r>
              <a:rPr lang="en-US" altLang="ja-JP" sz="2000" dirty="0"/>
              <a:t>Free soft</a:t>
            </a:r>
            <a:r>
              <a:rPr lang="ja-JP" altLang="en-US" sz="2000" dirty="0"/>
              <a:t>の</a:t>
            </a:r>
            <a:r>
              <a:rPr lang="en-US" altLang="ja-JP" sz="2000" dirty="0">
                <a:solidFill>
                  <a:srgbClr val="0070C0"/>
                </a:solidFill>
              </a:rPr>
              <a:t>Phoebe</a:t>
            </a:r>
            <a:r>
              <a:rPr lang="ja-JP" altLang="en-US" sz="2000" dirty="0"/>
              <a:t>を使う</a:t>
            </a:r>
          </a:p>
        </p:txBody>
      </p:sp>
    </p:spTree>
    <p:extLst>
      <p:ext uri="{BB962C8B-B14F-4D97-AF65-F5344CB8AC3E}">
        <p14:creationId xmlns:p14="http://schemas.microsoft.com/office/powerpoint/2010/main" val="82319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開催日と会場</a:t>
            </a:r>
          </a:p>
        </p:txBody>
      </p:sp>
      <p:sp>
        <p:nvSpPr>
          <p:cNvPr id="3" name="コンテンツ プレースホルダー 2"/>
          <p:cNvSpPr>
            <a:spLocks noGrp="1"/>
          </p:cNvSpPr>
          <p:nvPr>
            <p:ph idx="1"/>
          </p:nvPr>
        </p:nvSpPr>
        <p:spPr>
          <a:xfrm>
            <a:off x="457200" y="1340768"/>
            <a:ext cx="8229600" cy="5256584"/>
          </a:xfrm>
        </p:spPr>
        <p:txBody>
          <a:bodyPr>
            <a:noAutofit/>
          </a:bodyPr>
          <a:lstStyle/>
          <a:p>
            <a:pPr marL="0" indent="0">
              <a:buNone/>
            </a:pPr>
            <a:r>
              <a:rPr lang="ja-JP" altLang="en-US" sz="1400" dirty="0"/>
              <a:t>　会場は武藤恭之先生</a:t>
            </a:r>
            <a:r>
              <a:rPr lang="en-US" altLang="ja-JP" sz="1400" dirty="0"/>
              <a:t>(</a:t>
            </a:r>
            <a:r>
              <a:rPr lang="ja-JP" altLang="en-US" sz="1400" dirty="0"/>
              <a:t>工学院大学</a:t>
            </a:r>
            <a:r>
              <a:rPr lang="en-US" altLang="ja-JP" sz="1400" dirty="0"/>
              <a:t>)</a:t>
            </a:r>
            <a:r>
              <a:rPr lang="ja-JP" altLang="en-US" sz="1400" dirty="0"/>
              <a:t>と工学院大学自然科学研究部のご好意によって工学院大学が多い。</a:t>
            </a:r>
            <a:endParaRPr lang="en-US" altLang="ja-JP" sz="1400" dirty="0"/>
          </a:p>
          <a:p>
            <a:pPr marL="0" indent="0">
              <a:buNone/>
            </a:pPr>
            <a:r>
              <a:rPr lang="ja-JP" altLang="en-US" sz="1400" dirty="0"/>
              <a:t>　大学の都合で教室が借りれない時は明治大学天文部にお世話になっています。</a:t>
            </a:r>
          </a:p>
          <a:p>
            <a:pPr marL="0" indent="0">
              <a:buNone/>
            </a:pPr>
            <a:r>
              <a:rPr lang="ja-JP" altLang="en-US" sz="1400" dirty="0">
                <a:solidFill>
                  <a:srgbClr val="7030A0"/>
                </a:solidFill>
              </a:rPr>
              <a:t>★東日本・連星ゼミ</a:t>
            </a:r>
            <a:r>
              <a:rPr lang="en-US" altLang="ja-JP" sz="1400" dirty="0">
                <a:solidFill>
                  <a:srgbClr val="7030A0"/>
                </a:solidFill>
              </a:rPr>
              <a:t>(</a:t>
            </a:r>
            <a:r>
              <a:rPr lang="ja-JP" altLang="en-US" sz="1400" dirty="0">
                <a:solidFill>
                  <a:srgbClr val="7030A0"/>
                </a:solidFill>
              </a:rPr>
              <a:t>仮名</a:t>
            </a:r>
            <a:r>
              <a:rPr lang="en-US" altLang="ja-JP" sz="1400" dirty="0">
                <a:solidFill>
                  <a:srgbClr val="7030A0"/>
                </a:solidFill>
              </a:rPr>
              <a:t>)</a:t>
            </a:r>
            <a:r>
              <a:rPr lang="ja-JP" altLang="en-US" sz="1400" dirty="0">
                <a:solidFill>
                  <a:srgbClr val="00B050"/>
                </a:solidFill>
              </a:rPr>
              <a:t> </a:t>
            </a:r>
            <a:r>
              <a:rPr lang="en-US" altLang="ja-JP" sz="1400" dirty="0">
                <a:solidFill>
                  <a:srgbClr val="00B050"/>
                </a:solidFill>
              </a:rPr>
              <a:t>10:00-17:00</a:t>
            </a:r>
            <a:endParaRPr lang="en-US" altLang="ja-JP" sz="1400" dirty="0">
              <a:solidFill>
                <a:srgbClr val="7030A0"/>
              </a:solidFill>
            </a:endParaRPr>
          </a:p>
          <a:p>
            <a:pPr marL="0" indent="0">
              <a:buNone/>
            </a:pPr>
            <a:r>
              <a:rPr lang="en-US" altLang="ja-JP" sz="1400" dirty="0">
                <a:solidFill>
                  <a:srgbClr val="00B0F0"/>
                </a:solidFill>
              </a:rPr>
              <a:t>	01 2016/12/11 </a:t>
            </a:r>
            <a:r>
              <a:rPr lang="ja-JP" altLang="en-US" sz="1400" dirty="0">
                <a:solidFill>
                  <a:srgbClr val="00B0F0"/>
                </a:solidFill>
              </a:rPr>
              <a:t>工学院大学 新宿キャンパス </a:t>
            </a:r>
            <a:r>
              <a:rPr lang="en-US" altLang="ja-JP" sz="1400" dirty="0">
                <a:solidFill>
                  <a:srgbClr val="00B0F0"/>
                </a:solidFill>
              </a:rPr>
              <a:t>A-0471</a:t>
            </a:r>
            <a:r>
              <a:rPr lang="ja-JP" altLang="en-US" sz="1400" dirty="0">
                <a:solidFill>
                  <a:srgbClr val="00B0F0"/>
                </a:solidFill>
              </a:rPr>
              <a:t>教室</a:t>
            </a:r>
          </a:p>
          <a:p>
            <a:pPr marL="0" indent="0">
              <a:buNone/>
            </a:pPr>
            <a:r>
              <a:rPr lang="en-US" altLang="ja-JP" sz="1400" dirty="0">
                <a:solidFill>
                  <a:srgbClr val="00B0F0"/>
                </a:solidFill>
              </a:rPr>
              <a:t>	02 2017/03/12 </a:t>
            </a:r>
            <a:r>
              <a:rPr lang="ja-JP" altLang="en-US" sz="1400" dirty="0">
                <a:solidFill>
                  <a:srgbClr val="00B0F0"/>
                </a:solidFill>
              </a:rPr>
              <a:t>工学院大学 新宿キャンパス </a:t>
            </a:r>
            <a:r>
              <a:rPr lang="en-US" altLang="ja-JP" sz="1400" dirty="0">
                <a:solidFill>
                  <a:srgbClr val="00B0F0"/>
                </a:solidFill>
              </a:rPr>
              <a:t>A-0475</a:t>
            </a:r>
            <a:r>
              <a:rPr lang="ja-JP" altLang="en-US" sz="1400" dirty="0">
                <a:solidFill>
                  <a:srgbClr val="00B0F0"/>
                </a:solidFill>
              </a:rPr>
              <a:t>教室</a:t>
            </a:r>
          </a:p>
          <a:p>
            <a:pPr marL="0" indent="0">
              <a:buNone/>
            </a:pPr>
            <a:r>
              <a:rPr lang="en-US" altLang="ja-JP" sz="1400" dirty="0">
                <a:solidFill>
                  <a:srgbClr val="00B0F0"/>
                </a:solidFill>
              </a:rPr>
              <a:t>	03 2017/06/04 </a:t>
            </a:r>
            <a:r>
              <a:rPr lang="ja-JP" altLang="en-US" sz="1400" dirty="0">
                <a:solidFill>
                  <a:srgbClr val="00B0F0"/>
                </a:solidFill>
              </a:rPr>
              <a:t>工学院大学 新宿キャンパス </a:t>
            </a:r>
            <a:r>
              <a:rPr lang="en-US" altLang="ja-JP" sz="1400" dirty="0">
                <a:solidFill>
                  <a:srgbClr val="00B0F0"/>
                </a:solidFill>
              </a:rPr>
              <a:t>28</a:t>
            </a:r>
            <a:r>
              <a:rPr lang="ja-JP" altLang="en-US" sz="1400" dirty="0">
                <a:solidFill>
                  <a:srgbClr val="00B0F0"/>
                </a:solidFill>
              </a:rPr>
              <a:t>階第</a:t>
            </a:r>
            <a:r>
              <a:rPr lang="en-US" altLang="ja-JP" sz="1400" dirty="0">
                <a:solidFill>
                  <a:srgbClr val="00B0F0"/>
                </a:solidFill>
              </a:rPr>
              <a:t>4</a:t>
            </a:r>
            <a:r>
              <a:rPr lang="ja-JP" altLang="en-US" sz="1400" dirty="0">
                <a:solidFill>
                  <a:srgbClr val="00B0F0"/>
                </a:solidFill>
              </a:rPr>
              <a:t>会議室</a:t>
            </a:r>
          </a:p>
          <a:p>
            <a:pPr marL="0" indent="0">
              <a:buNone/>
            </a:pPr>
            <a:r>
              <a:rPr lang="ja-JP" altLang="en-US" sz="1400" dirty="0">
                <a:solidFill>
                  <a:srgbClr val="7030A0"/>
                </a:solidFill>
              </a:rPr>
              <a:t>★連星勉強会</a:t>
            </a:r>
            <a:r>
              <a:rPr lang="ja-JP" altLang="en-US" sz="1400" dirty="0">
                <a:solidFill>
                  <a:srgbClr val="00B050"/>
                </a:solidFill>
              </a:rPr>
              <a:t> </a:t>
            </a:r>
            <a:r>
              <a:rPr lang="en-US" altLang="ja-JP" sz="1400" dirty="0">
                <a:solidFill>
                  <a:srgbClr val="00B050"/>
                </a:solidFill>
              </a:rPr>
              <a:t>10:00-17:00</a:t>
            </a:r>
            <a:endParaRPr lang="ja-JP" altLang="en-US" sz="1400" dirty="0">
              <a:solidFill>
                <a:srgbClr val="7030A0"/>
              </a:solidFill>
            </a:endParaRPr>
          </a:p>
          <a:p>
            <a:pPr marL="0" indent="0">
              <a:buNone/>
            </a:pPr>
            <a:r>
              <a:rPr lang="en-US" altLang="ja-JP" sz="1400" dirty="0">
                <a:solidFill>
                  <a:srgbClr val="00B0F0"/>
                </a:solidFill>
              </a:rPr>
              <a:t>	04 2017/10/01 </a:t>
            </a:r>
            <a:r>
              <a:rPr lang="ja-JP" altLang="en-US" sz="1400" dirty="0">
                <a:solidFill>
                  <a:srgbClr val="00B0F0"/>
                </a:solidFill>
              </a:rPr>
              <a:t>工学院大学 新宿キャンパス </a:t>
            </a:r>
            <a:r>
              <a:rPr lang="en-US" altLang="ja-JP" sz="1400" dirty="0">
                <a:solidFill>
                  <a:srgbClr val="00B0F0"/>
                </a:solidFill>
              </a:rPr>
              <a:t>A-0656</a:t>
            </a:r>
            <a:r>
              <a:rPr lang="ja-JP" altLang="en-US" sz="1400" dirty="0">
                <a:solidFill>
                  <a:srgbClr val="00B0F0"/>
                </a:solidFill>
              </a:rPr>
              <a:t>教室</a:t>
            </a:r>
          </a:p>
          <a:p>
            <a:pPr marL="0" indent="0">
              <a:buNone/>
            </a:pPr>
            <a:r>
              <a:rPr lang="en-US" altLang="ja-JP" sz="1400" dirty="0">
                <a:solidFill>
                  <a:srgbClr val="00B0F0"/>
                </a:solidFill>
              </a:rPr>
              <a:t>	05 2017/12/17 </a:t>
            </a:r>
            <a:r>
              <a:rPr lang="ja-JP" altLang="en-US" sz="1400" dirty="0">
                <a:solidFill>
                  <a:srgbClr val="00B0F0"/>
                </a:solidFill>
              </a:rPr>
              <a:t>工学院大学 新宿キャンパス </a:t>
            </a:r>
            <a:r>
              <a:rPr lang="en-US" altLang="ja-JP" sz="1400" dirty="0">
                <a:solidFill>
                  <a:srgbClr val="00B0F0"/>
                </a:solidFill>
              </a:rPr>
              <a:t>A-0471</a:t>
            </a:r>
            <a:r>
              <a:rPr lang="ja-JP" altLang="en-US" sz="1400" dirty="0">
                <a:solidFill>
                  <a:srgbClr val="00B0F0"/>
                </a:solidFill>
              </a:rPr>
              <a:t>教室</a:t>
            </a:r>
          </a:p>
          <a:p>
            <a:pPr marL="0" indent="0">
              <a:buNone/>
            </a:pPr>
            <a:r>
              <a:rPr lang="en-US" altLang="ja-JP" sz="1400" dirty="0">
                <a:solidFill>
                  <a:srgbClr val="00B0F0"/>
                </a:solidFill>
              </a:rPr>
              <a:t>	06 2018/03/11 </a:t>
            </a:r>
            <a:r>
              <a:rPr lang="ja-JP" altLang="en-US" sz="1400" dirty="0">
                <a:solidFill>
                  <a:srgbClr val="00B0F0"/>
                </a:solidFill>
              </a:rPr>
              <a:t>工学院大学 新宿キャンパス </a:t>
            </a:r>
            <a:r>
              <a:rPr lang="en-US" altLang="ja-JP" sz="1400" dirty="0">
                <a:solidFill>
                  <a:srgbClr val="00B0F0"/>
                </a:solidFill>
              </a:rPr>
              <a:t>A-2161</a:t>
            </a:r>
            <a:r>
              <a:rPr lang="ja-JP" altLang="en-US" sz="1400" dirty="0">
                <a:solidFill>
                  <a:srgbClr val="00B0F0"/>
                </a:solidFill>
              </a:rPr>
              <a:t>教室</a:t>
            </a:r>
          </a:p>
          <a:p>
            <a:pPr marL="0" indent="0">
              <a:buNone/>
            </a:pPr>
            <a:r>
              <a:rPr lang="en-US" altLang="ja-JP" sz="1400" dirty="0">
                <a:solidFill>
                  <a:srgbClr val="00B0F0"/>
                </a:solidFill>
              </a:rPr>
              <a:t>	</a:t>
            </a:r>
            <a:r>
              <a:rPr lang="en-US" altLang="ja-JP" sz="1400" dirty="0">
                <a:solidFill>
                  <a:schemeClr val="accent3">
                    <a:lumMod val="75000"/>
                  </a:schemeClr>
                </a:solidFill>
              </a:rPr>
              <a:t>07 2018/06/10 </a:t>
            </a:r>
            <a:r>
              <a:rPr lang="ja-JP" altLang="en-US" sz="1400" dirty="0">
                <a:solidFill>
                  <a:schemeClr val="accent3">
                    <a:lumMod val="75000"/>
                  </a:schemeClr>
                </a:solidFill>
              </a:rPr>
              <a:t>明治大学   生田キャンパス 第</a:t>
            </a:r>
            <a:r>
              <a:rPr lang="en-US" altLang="ja-JP" sz="1400" dirty="0">
                <a:solidFill>
                  <a:schemeClr val="accent3">
                    <a:lumMod val="75000"/>
                  </a:schemeClr>
                </a:solidFill>
              </a:rPr>
              <a:t>2</a:t>
            </a:r>
            <a:r>
              <a:rPr lang="ja-JP" altLang="en-US" sz="1400" dirty="0">
                <a:solidFill>
                  <a:schemeClr val="accent3">
                    <a:lumMod val="75000"/>
                  </a:schemeClr>
                </a:solidFill>
              </a:rPr>
              <a:t>校舎</a:t>
            </a:r>
            <a:r>
              <a:rPr lang="en-US" altLang="ja-JP" sz="1400" dirty="0">
                <a:solidFill>
                  <a:schemeClr val="accent3">
                    <a:lumMod val="75000"/>
                  </a:schemeClr>
                </a:solidFill>
              </a:rPr>
              <a:t>5</a:t>
            </a:r>
            <a:r>
              <a:rPr lang="ja-JP" altLang="en-US" sz="1400" dirty="0">
                <a:solidFill>
                  <a:schemeClr val="accent3">
                    <a:lumMod val="75000"/>
                  </a:schemeClr>
                </a:solidFill>
              </a:rPr>
              <a:t>号館 </a:t>
            </a:r>
            <a:r>
              <a:rPr lang="en-US" altLang="ja-JP" sz="1400" dirty="0">
                <a:solidFill>
                  <a:schemeClr val="accent3">
                    <a:lumMod val="75000"/>
                  </a:schemeClr>
                </a:solidFill>
              </a:rPr>
              <a:t>5203</a:t>
            </a:r>
            <a:r>
              <a:rPr lang="ja-JP" altLang="en-US" sz="1400" dirty="0">
                <a:solidFill>
                  <a:schemeClr val="accent3">
                    <a:lumMod val="75000"/>
                  </a:schemeClr>
                </a:solidFill>
              </a:rPr>
              <a:t>教室</a:t>
            </a:r>
          </a:p>
          <a:p>
            <a:pPr marL="0" indent="0">
              <a:buNone/>
            </a:pPr>
            <a:r>
              <a:rPr lang="en-US" altLang="ja-JP" sz="1400" dirty="0">
                <a:solidFill>
                  <a:srgbClr val="00B0F0"/>
                </a:solidFill>
              </a:rPr>
              <a:t>	08 2018/07/22 </a:t>
            </a:r>
            <a:r>
              <a:rPr lang="ja-JP" altLang="en-US" sz="1400" dirty="0">
                <a:solidFill>
                  <a:srgbClr val="00B0F0"/>
                </a:solidFill>
              </a:rPr>
              <a:t>工学院大学 新宿キャンパス </a:t>
            </a:r>
            <a:r>
              <a:rPr lang="en-US" altLang="ja-JP" sz="1400" dirty="0">
                <a:solidFill>
                  <a:srgbClr val="00B0F0"/>
                </a:solidFill>
              </a:rPr>
              <a:t>A-0471</a:t>
            </a:r>
            <a:r>
              <a:rPr lang="ja-JP" altLang="en-US" sz="1400" dirty="0">
                <a:solidFill>
                  <a:srgbClr val="00B0F0"/>
                </a:solidFill>
              </a:rPr>
              <a:t>教室</a:t>
            </a:r>
          </a:p>
          <a:p>
            <a:pPr marL="0" indent="0">
              <a:buNone/>
            </a:pPr>
            <a:r>
              <a:rPr lang="en-US" altLang="ja-JP" sz="1400" dirty="0">
                <a:solidFill>
                  <a:srgbClr val="00B0F0"/>
                </a:solidFill>
              </a:rPr>
              <a:t>	09 2018/10/14 </a:t>
            </a:r>
            <a:r>
              <a:rPr lang="ja-JP" altLang="en-US" sz="1400" dirty="0">
                <a:solidFill>
                  <a:srgbClr val="00B0F0"/>
                </a:solidFill>
              </a:rPr>
              <a:t>工学院大学 新宿キャンパス </a:t>
            </a:r>
            <a:r>
              <a:rPr lang="en-US" altLang="ja-JP" sz="1400" dirty="0">
                <a:solidFill>
                  <a:srgbClr val="00B0F0"/>
                </a:solidFill>
              </a:rPr>
              <a:t>A-2410</a:t>
            </a:r>
            <a:r>
              <a:rPr lang="ja-JP" altLang="en-US" sz="1400" dirty="0">
                <a:solidFill>
                  <a:srgbClr val="00B0F0"/>
                </a:solidFill>
              </a:rPr>
              <a:t>共同セミナー</a:t>
            </a:r>
            <a:r>
              <a:rPr lang="en-US" altLang="ja-JP" sz="1400" dirty="0">
                <a:solidFill>
                  <a:srgbClr val="00B0F0"/>
                </a:solidFill>
              </a:rPr>
              <a:t>3</a:t>
            </a:r>
            <a:r>
              <a:rPr lang="ja-JP" altLang="en-US" sz="1400" dirty="0">
                <a:solidFill>
                  <a:srgbClr val="00B0F0"/>
                </a:solidFill>
              </a:rPr>
              <a:t>教室</a:t>
            </a:r>
          </a:p>
          <a:p>
            <a:pPr marL="0" indent="0">
              <a:buNone/>
            </a:pPr>
            <a:r>
              <a:rPr lang="en-US" altLang="ja-JP" sz="1400" dirty="0">
                <a:solidFill>
                  <a:srgbClr val="00B0F0"/>
                </a:solidFill>
              </a:rPr>
              <a:t>	10 2018/12/16 </a:t>
            </a:r>
            <a:r>
              <a:rPr lang="ja-JP" altLang="en-US" sz="1400" dirty="0">
                <a:solidFill>
                  <a:srgbClr val="00B0F0"/>
                </a:solidFill>
              </a:rPr>
              <a:t>工学院大学 新宿キャンパス </a:t>
            </a:r>
            <a:r>
              <a:rPr lang="en-US" altLang="ja-JP" sz="1400" dirty="0">
                <a:solidFill>
                  <a:srgbClr val="00B0F0"/>
                </a:solidFill>
              </a:rPr>
              <a:t>A-2610</a:t>
            </a:r>
            <a:r>
              <a:rPr lang="ja-JP" altLang="en-US" sz="1400" dirty="0">
                <a:solidFill>
                  <a:srgbClr val="00B0F0"/>
                </a:solidFill>
              </a:rPr>
              <a:t>教室</a:t>
            </a:r>
          </a:p>
          <a:p>
            <a:pPr marL="0" indent="0">
              <a:buNone/>
            </a:pPr>
            <a:r>
              <a:rPr lang="en-US" altLang="ja-JP" sz="1400" dirty="0">
                <a:solidFill>
                  <a:srgbClr val="00B0F0"/>
                </a:solidFill>
              </a:rPr>
              <a:t>	11 2019/03/10 </a:t>
            </a:r>
            <a:r>
              <a:rPr lang="ja-JP" altLang="en-US" sz="1400" dirty="0">
                <a:solidFill>
                  <a:srgbClr val="00B0F0"/>
                </a:solidFill>
              </a:rPr>
              <a:t>工学院大学 新宿キャンパス </a:t>
            </a:r>
            <a:r>
              <a:rPr lang="en-US" altLang="ja-JP" sz="1400" dirty="0">
                <a:solidFill>
                  <a:srgbClr val="00B0F0"/>
                </a:solidFill>
              </a:rPr>
              <a:t>A-0511</a:t>
            </a:r>
            <a:r>
              <a:rPr lang="ja-JP" altLang="en-US" sz="1400" dirty="0">
                <a:solidFill>
                  <a:srgbClr val="00B0F0"/>
                </a:solidFill>
              </a:rPr>
              <a:t>教室</a:t>
            </a:r>
          </a:p>
          <a:p>
            <a:pPr marL="0" indent="0">
              <a:buNone/>
            </a:pPr>
            <a:r>
              <a:rPr lang="en-US" altLang="ja-JP" sz="1400" dirty="0">
                <a:solidFill>
                  <a:srgbClr val="00B0F0"/>
                </a:solidFill>
              </a:rPr>
              <a:t>	</a:t>
            </a:r>
            <a:r>
              <a:rPr lang="en-US" altLang="ja-JP" sz="1400" dirty="0">
                <a:solidFill>
                  <a:schemeClr val="accent3">
                    <a:lumMod val="75000"/>
                  </a:schemeClr>
                </a:solidFill>
              </a:rPr>
              <a:t>12 2019/06/09 </a:t>
            </a:r>
            <a:r>
              <a:rPr lang="ja-JP" altLang="en-US" sz="1400" dirty="0">
                <a:solidFill>
                  <a:schemeClr val="accent3">
                    <a:lumMod val="75000"/>
                  </a:schemeClr>
                </a:solidFill>
              </a:rPr>
              <a:t>明治大学   生田キャンパス 第</a:t>
            </a:r>
            <a:r>
              <a:rPr lang="en-US" altLang="ja-JP" sz="1400" dirty="0">
                <a:solidFill>
                  <a:schemeClr val="accent3">
                    <a:lumMod val="75000"/>
                  </a:schemeClr>
                </a:solidFill>
              </a:rPr>
              <a:t>2</a:t>
            </a:r>
            <a:r>
              <a:rPr lang="ja-JP" altLang="en-US" sz="1400" dirty="0">
                <a:solidFill>
                  <a:schemeClr val="accent3">
                    <a:lumMod val="75000"/>
                  </a:schemeClr>
                </a:solidFill>
              </a:rPr>
              <a:t>校舎</a:t>
            </a:r>
            <a:r>
              <a:rPr lang="en-US" altLang="ja-JP" sz="1400" dirty="0">
                <a:solidFill>
                  <a:schemeClr val="accent3">
                    <a:lumMod val="75000"/>
                  </a:schemeClr>
                </a:solidFill>
              </a:rPr>
              <a:t>5</a:t>
            </a:r>
            <a:r>
              <a:rPr lang="ja-JP" altLang="en-US" sz="1400" dirty="0">
                <a:solidFill>
                  <a:schemeClr val="accent3">
                    <a:lumMod val="75000"/>
                  </a:schemeClr>
                </a:solidFill>
              </a:rPr>
              <a:t>号館 </a:t>
            </a:r>
            <a:r>
              <a:rPr lang="en-US" altLang="ja-JP" sz="1400" dirty="0">
                <a:solidFill>
                  <a:schemeClr val="accent3">
                    <a:lumMod val="75000"/>
                  </a:schemeClr>
                </a:solidFill>
              </a:rPr>
              <a:t>5203</a:t>
            </a:r>
            <a:r>
              <a:rPr lang="ja-JP" altLang="en-US" sz="1400" dirty="0">
                <a:solidFill>
                  <a:schemeClr val="accent3">
                    <a:lumMod val="75000"/>
                  </a:schemeClr>
                </a:solidFill>
              </a:rPr>
              <a:t>教室</a:t>
            </a:r>
          </a:p>
          <a:p>
            <a:pPr marL="0" indent="0">
              <a:buNone/>
            </a:pPr>
            <a:r>
              <a:rPr lang="en-US" altLang="ja-JP" sz="1400" dirty="0">
                <a:solidFill>
                  <a:srgbClr val="00B0F0"/>
                </a:solidFill>
              </a:rPr>
              <a:t>	13 2019/08/18 </a:t>
            </a:r>
            <a:r>
              <a:rPr lang="ja-JP" altLang="en-US" sz="1400" dirty="0">
                <a:solidFill>
                  <a:srgbClr val="00B0F0"/>
                </a:solidFill>
              </a:rPr>
              <a:t>工学院大学 新宿キャンパス </a:t>
            </a:r>
            <a:r>
              <a:rPr lang="en-US" altLang="ja-JP" sz="1400" dirty="0">
                <a:solidFill>
                  <a:srgbClr val="00B0F0"/>
                </a:solidFill>
              </a:rPr>
              <a:t>B-0567</a:t>
            </a:r>
            <a:r>
              <a:rPr lang="ja-JP" altLang="en-US" sz="1400" dirty="0">
                <a:solidFill>
                  <a:srgbClr val="00B0F0"/>
                </a:solidFill>
              </a:rPr>
              <a:t>教室</a:t>
            </a:r>
          </a:p>
          <a:p>
            <a:pPr marL="0" indent="0">
              <a:buNone/>
            </a:pPr>
            <a:r>
              <a:rPr lang="en-US" altLang="ja-JP" sz="1400" dirty="0">
                <a:solidFill>
                  <a:srgbClr val="7030A0"/>
                </a:solidFill>
              </a:rPr>
              <a:t>	</a:t>
            </a:r>
            <a:r>
              <a:rPr lang="en-US" altLang="ja-JP" sz="1400" dirty="0">
                <a:solidFill>
                  <a:srgbClr val="00B0F0"/>
                </a:solidFill>
              </a:rPr>
              <a:t>14 2019/11/03 </a:t>
            </a:r>
            <a:r>
              <a:rPr lang="ja-JP" altLang="en-US" sz="1400" dirty="0">
                <a:solidFill>
                  <a:srgbClr val="00B0F0"/>
                </a:solidFill>
              </a:rPr>
              <a:t>工学院大学 新宿キャンパス </a:t>
            </a:r>
            <a:r>
              <a:rPr lang="en-US" altLang="ja-JP" sz="1400" dirty="0">
                <a:solidFill>
                  <a:srgbClr val="00B0F0"/>
                </a:solidFill>
              </a:rPr>
              <a:t>B-0567</a:t>
            </a:r>
            <a:r>
              <a:rPr lang="ja-JP" altLang="en-US" sz="1400" dirty="0">
                <a:solidFill>
                  <a:srgbClr val="00B0F0"/>
                </a:solidFill>
              </a:rPr>
              <a:t>教室</a:t>
            </a:r>
            <a:endParaRPr lang="en-US" altLang="ja-JP" sz="1400" dirty="0">
              <a:solidFill>
                <a:srgbClr val="7030A0"/>
              </a:solidFill>
            </a:endParaRPr>
          </a:p>
          <a:p>
            <a:pPr marL="0" indent="0">
              <a:buNone/>
            </a:pPr>
            <a:r>
              <a:rPr lang="en-US" altLang="ja-JP" sz="1400" dirty="0">
                <a:solidFill>
                  <a:srgbClr val="7030A0"/>
                </a:solidFill>
              </a:rPr>
              <a:t>★</a:t>
            </a:r>
            <a:r>
              <a:rPr lang="ja-JP" altLang="en-US" sz="1400" dirty="0">
                <a:solidFill>
                  <a:srgbClr val="7030A0"/>
                </a:solidFill>
              </a:rPr>
              <a:t>食変光星観測基礎編</a:t>
            </a:r>
            <a:r>
              <a:rPr lang="ja-JP" altLang="en-US" sz="1400" dirty="0">
                <a:solidFill>
                  <a:srgbClr val="00B050"/>
                </a:solidFill>
              </a:rPr>
              <a:t> </a:t>
            </a:r>
            <a:r>
              <a:rPr lang="en-US" altLang="ja-JP" sz="1400" dirty="0">
                <a:solidFill>
                  <a:srgbClr val="00B050"/>
                </a:solidFill>
              </a:rPr>
              <a:t>13:00-17:00</a:t>
            </a:r>
            <a:endParaRPr lang="ja-JP" altLang="en-US" sz="1400" dirty="0">
              <a:solidFill>
                <a:srgbClr val="7030A0"/>
              </a:solidFill>
            </a:endParaRPr>
          </a:p>
          <a:p>
            <a:pPr marL="0" indent="0">
              <a:buNone/>
            </a:pPr>
            <a:r>
              <a:rPr lang="en-US" altLang="ja-JP" sz="1400" dirty="0"/>
              <a:t>	</a:t>
            </a:r>
            <a:r>
              <a:rPr lang="en-US" altLang="ja-JP" sz="1400" dirty="0">
                <a:solidFill>
                  <a:srgbClr val="00B0F0"/>
                </a:solidFill>
              </a:rPr>
              <a:t>01 2019/05/19</a:t>
            </a:r>
            <a:r>
              <a:rPr lang="ja-JP" altLang="en-US" sz="1400" dirty="0">
                <a:solidFill>
                  <a:srgbClr val="00B0F0"/>
                </a:solidFill>
              </a:rPr>
              <a:t>日 工学院大学 新宿キャンパス </a:t>
            </a:r>
            <a:r>
              <a:rPr lang="en-US" altLang="ja-JP" sz="1400" dirty="0">
                <a:solidFill>
                  <a:srgbClr val="00B0F0"/>
                </a:solidFill>
              </a:rPr>
              <a:t>B-0567</a:t>
            </a:r>
            <a:r>
              <a:rPr lang="ja-JP" altLang="en-US" sz="1400" dirty="0">
                <a:solidFill>
                  <a:srgbClr val="00B0F0"/>
                </a:solidFill>
              </a:rPr>
              <a:t>教室</a:t>
            </a:r>
            <a:endParaRPr lang="en-US" altLang="ja-JP" sz="1400" dirty="0">
              <a:solidFill>
                <a:srgbClr val="00B0F0"/>
              </a:solidFill>
            </a:endParaRPr>
          </a:p>
          <a:p>
            <a:pPr marL="0" indent="0">
              <a:buNone/>
            </a:pPr>
            <a:endParaRPr kumimoji="1" lang="ja-JP" altLang="en-US" sz="1400" dirty="0"/>
          </a:p>
        </p:txBody>
      </p:sp>
    </p:spTree>
    <p:extLst>
      <p:ext uri="{BB962C8B-B14F-4D97-AF65-F5344CB8AC3E}">
        <p14:creationId xmlns:p14="http://schemas.microsoft.com/office/powerpoint/2010/main" val="338406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主な出席者</a:t>
            </a:r>
          </a:p>
        </p:txBody>
      </p:sp>
      <p:sp>
        <p:nvSpPr>
          <p:cNvPr id="3" name="コンテンツ プレースホルダー 2"/>
          <p:cNvSpPr>
            <a:spLocks noGrp="1"/>
          </p:cNvSpPr>
          <p:nvPr>
            <p:ph idx="1"/>
          </p:nvPr>
        </p:nvSpPr>
        <p:spPr/>
        <p:txBody>
          <a:bodyPr>
            <a:normAutofit/>
          </a:bodyPr>
          <a:lstStyle/>
          <a:p>
            <a:r>
              <a:rPr lang="ja-JP" altLang="en-US" sz="2000" dirty="0"/>
              <a:t>天文の先生</a:t>
            </a:r>
            <a:endParaRPr lang="en-US" altLang="ja-JP" sz="2000" dirty="0"/>
          </a:p>
          <a:p>
            <a:pPr lvl="1"/>
            <a:r>
              <a:rPr lang="ja-JP" altLang="en-US" sz="2000" dirty="0"/>
              <a:t>中村泰久</a:t>
            </a:r>
            <a:r>
              <a:rPr lang="en-US" altLang="ja-JP" sz="2000" dirty="0"/>
              <a:t>(</a:t>
            </a:r>
            <a:r>
              <a:rPr lang="ja-JP" altLang="en-US" sz="2000" dirty="0"/>
              <a:t>元福島大</a:t>
            </a:r>
            <a:r>
              <a:rPr lang="en-US" altLang="ja-JP" sz="2000" dirty="0"/>
              <a:t>)</a:t>
            </a:r>
            <a:r>
              <a:rPr lang="ja-JP" altLang="en-US" sz="2000" dirty="0"/>
              <a:t>・岡崎彰</a:t>
            </a:r>
            <a:r>
              <a:rPr lang="en-US" altLang="ja-JP" sz="2000" dirty="0"/>
              <a:t>(</a:t>
            </a:r>
            <a:r>
              <a:rPr lang="ja-JP" altLang="en-US" sz="2000" dirty="0"/>
              <a:t>元群馬大</a:t>
            </a:r>
            <a:r>
              <a:rPr lang="en-US" altLang="ja-JP" sz="2000" dirty="0"/>
              <a:t>)</a:t>
            </a:r>
          </a:p>
          <a:p>
            <a:pPr lvl="1"/>
            <a:r>
              <a:rPr lang="ja-JP" altLang="en-US" sz="2000" dirty="0"/>
              <a:t>西城恵一</a:t>
            </a:r>
            <a:r>
              <a:rPr lang="en-US" altLang="ja-JP" sz="2000" dirty="0"/>
              <a:t>(</a:t>
            </a:r>
            <a:r>
              <a:rPr lang="ja-JP" altLang="en-US" sz="2000" dirty="0"/>
              <a:t>元国立科学博物館</a:t>
            </a:r>
            <a:r>
              <a:rPr lang="en-US" altLang="ja-JP" sz="2000" dirty="0"/>
              <a:t>)</a:t>
            </a:r>
            <a:r>
              <a:rPr lang="ja-JP" altLang="en-US" sz="2000" dirty="0"/>
              <a:t>・吉岡一男</a:t>
            </a:r>
            <a:r>
              <a:rPr lang="en-US" altLang="ja-JP" sz="2000" dirty="0"/>
              <a:t>(</a:t>
            </a:r>
            <a:r>
              <a:rPr lang="ja-JP" altLang="en-US" sz="2000" dirty="0"/>
              <a:t>前放送大学</a:t>
            </a:r>
            <a:r>
              <a:rPr lang="en-US" altLang="ja-JP" sz="2000" dirty="0"/>
              <a:t>)</a:t>
            </a:r>
            <a:r>
              <a:rPr lang="ja-JP" altLang="en-US" sz="2000" dirty="0"/>
              <a:t>など</a:t>
            </a:r>
            <a:endParaRPr lang="en-US" altLang="ja-JP" sz="2000" dirty="0"/>
          </a:p>
          <a:p>
            <a:r>
              <a:rPr lang="ja-JP" altLang="en-US" sz="2000" dirty="0"/>
              <a:t>アマチュアの観測者</a:t>
            </a:r>
            <a:endParaRPr lang="en-US" altLang="ja-JP" sz="2000" dirty="0"/>
          </a:p>
          <a:p>
            <a:pPr lvl="1"/>
            <a:r>
              <a:rPr lang="ja-JP" altLang="en-US" sz="2000" dirty="0"/>
              <a:t>清田誠一郎・荒井菊一・大金要次郎・伊藤芳春など</a:t>
            </a:r>
            <a:endParaRPr lang="en-US" altLang="ja-JP" sz="2000" dirty="0"/>
          </a:p>
          <a:p>
            <a:r>
              <a:rPr lang="ja-JP" altLang="en-US" sz="2000" dirty="0"/>
              <a:t>大学天文部</a:t>
            </a:r>
            <a:endParaRPr lang="en-US" altLang="ja-JP" sz="2000" dirty="0"/>
          </a:p>
          <a:p>
            <a:pPr lvl="1"/>
            <a:r>
              <a:rPr lang="ja-JP" altLang="en-US" sz="2000" dirty="0"/>
              <a:t>工学院大学・明治大学・東京理科大学など</a:t>
            </a:r>
            <a:endParaRPr lang="en-US" altLang="ja-JP" sz="2000" dirty="0"/>
          </a:p>
          <a:p>
            <a:r>
              <a:rPr lang="ja-JP" altLang="en-US" sz="2000" dirty="0"/>
              <a:t>天文サークル</a:t>
            </a:r>
            <a:endParaRPr lang="en-US" altLang="ja-JP" sz="2000" dirty="0"/>
          </a:p>
          <a:p>
            <a:pPr lvl="1"/>
            <a:r>
              <a:rPr lang="ja-JP" altLang="en-US" sz="2000" dirty="0"/>
              <a:t>博物館の天文サークルなど</a:t>
            </a:r>
            <a:endParaRPr lang="en-US" altLang="ja-JP" sz="2000" dirty="0"/>
          </a:p>
          <a:p>
            <a:endParaRPr lang="en-US" altLang="ja-JP" sz="2000" dirty="0"/>
          </a:p>
          <a:p>
            <a:r>
              <a:rPr lang="en-US" altLang="ja-JP" sz="2000" dirty="0"/>
              <a:t>10</a:t>
            </a:r>
            <a:r>
              <a:rPr lang="ja-JP" altLang="en-US" sz="2000" dirty="0"/>
              <a:t>～</a:t>
            </a:r>
            <a:r>
              <a:rPr lang="en-US" altLang="ja-JP" sz="2000" dirty="0"/>
              <a:t>15</a:t>
            </a:r>
            <a:r>
              <a:rPr lang="ja-JP" altLang="en-US" sz="2000" dirty="0"/>
              <a:t>名の参加　（最近は</a:t>
            </a:r>
            <a:r>
              <a:rPr lang="en-US" altLang="ja-JP" sz="2000" dirty="0"/>
              <a:t>10</a:t>
            </a:r>
            <a:r>
              <a:rPr lang="ja-JP" altLang="en-US" sz="2000" dirty="0"/>
              <a:t>名以下</a:t>
            </a:r>
            <a:r>
              <a:rPr lang="ja-JP" altLang="en-US" sz="2000" dirty="0" err="1"/>
              <a:t>。。</a:t>
            </a:r>
            <a:r>
              <a:rPr lang="ja-JP" altLang="en-US" sz="2000" dirty="0"/>
              <a:t>）</a:t>
            </a:r>
            <a:endParaRPr lang="en-US" altLang="ja-JP" sz="2000" dirty="0"/>
          </a:p>
          <a:p>
            <a:pPr marL="0" indent="0">
              <a:buNone/>
            </a:pPr>
            <a:endParaRPr lang="en-US" altLang="ja-JP" sz="2000" dirty="0"/>
          </a:p>
        </p:txBody>
      </p:sp>
    </p:spTree>
    <p:extLst>
      <p:ext uri="{BB962C8B-B14F-4D97-AF65-F5344CB8AC3E}">
        <p14:creationId xmlns:p14="http://schemas.microsoft.com/office/powerpoint/2010/main" val="129541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476672"/>
            <a:ext cx="8784976" cy="6264696"/>
          </a:xfrm>
        </p:spPr>
        <p:txBody>
          <a:bodyPr numCol="2">
            <a:noAutofit/>
          </a:bodyPr>
          <a:lstStyle/>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01</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岡崎彰、中村泰久、武藤恭之</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工学院大学</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、杉本芳秋</a:t>
            </a:r>
          </a:p>
          <a:p>
            <a:pPr marL="0" indent="0">
              <a:buNone/>
            </a:pPr>
            <a:r>
              <a:rPr lang="zh-TW" altLang="en-US" sz="1000" dirty="0">
                <a:latin typeface="ＭＳ Ｐ明朝" panose="02020600040205080304" pitchFamily="18" charset="-128"/>
                <a:ea typeface="ＭＳ Ｐ明朝" panose="02020600040205080304" pitchFamily="18" charset="-128"/>
              </a:rPr>
              <a:t>　荒井菊一、大金要次郎、伊藤芳春、清田誠一郎、齊藤啓子、永井和男</a:t>
            </a:r>
          </a:p>
          <a:p>
            <a:pPr marL="0" indent="0">
              <a:buNone/>
            </a:pPr>
            <a:r>
              <a:rPr lang="zh-TW" altLang="en-US" sz="1000" dirty="0">
                <a:latin typeface="ＭＳ Ｐ明朝" panose="02020600040205080304" pitchFamily="18" charset="-128"/>
                <a:ea typeface="ＭＳ Ｐ明朝" panose="02020600040205080304" pitchFamily="18" charset="-128"/>
              </a:rPr>
              <a:t>　工学院大学自然科学研究部：　加藤一輝、佐藤裕太、塙将也</a:t>
            </a:r>
          </a:p>
          <a:p>
            <a:pPr marL="0" indent="0">
              <a:buNone/>
            </a:pPr>
            <a:r>
              <a:rPr lang="zh-TW" altLang="en-US" sz="1000" dirty="0">
                <a:latin typeface="ＭＳ Ｐ明朝" panose="02020600040205080304" pitchFamily="18" charset="-128"/>
                <a:ea typeface="ＭＳ Ｐ明朝" panose="02020600040205080304" pitchFamily="18" charset="-128"/>
              </a:rPr>
              <a:t>　栄光学園物理部：　田中匠、三輪駿大、塙開継</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02</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岡崎彰</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中村泰久</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大金要次郎</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清田誠一郎</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下地安男</a:t>
            </a:r>
          </a:p>
          <a:p>
            <a:pPr marL="0" indent="0">
              <a:buNone/>
            </a:pPr>
            <a:r>
              <a:rPr lang="zh-TW" altLang="en-US" sz="1000" dirty="0">
                <a:latin typeface="ＭＳ Ｐ明朝" panose="02020600040205080304" pitchFamily="18" charset="-128"/>
                <a:ea typeface="ＭＳ Ｐ明朝" panose="02020600040205080304" pitchFamily="18" charset="-128"/>
              </a:rPr>
              <a:t>　佐藤裕太</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森谷諒</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柴田海那</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相合一毅</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長澤遼</a:t>
            </a:r>
          </a:p>
          <a:p>
            <a:pPr marL="0" indent="0">
              <a:buNone/>
            </a:pPr>
            <a:r>
              <a:rPr lang="zh-TW" altLang="en-US" sz="1000" dirty="0">
                <a:latin typeface="ＭＳ Ｐ明朝" panose="02020600040205080304" pitchFamily="18" charset="-128"/>
                <a:ea typeface="ＭＳ Ｐ明朝" panose="02020600040205080304" pitchFamily="18" charset="-128"/>
              </a:rPr>
              <a:t>　小澤優</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野田凛太朗</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桑久保朱音</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永井和男</a:t>
            </a:r>
          </a:p>
          <a:p>
            <a:pPr marL="0" indent="0">
              <a:buNone/>
            </a:pPr>
            <a:r>
              <a:rPr lang="zh-TW" altLang="en-US" sz="1000" dirty="0">
                <a:latin typeface="ＭＳ Ｐ明朝" panose="02020600040205080304" pitchFamily="18" charset="-128"/>
                <a:ea typeface="ＭＳ Ｐ明朝" panose="02020600040205080304" pitchFamily="18" charset="-128"/>
              </a:rPr>
              <a:t>　田中匠</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三輪駿</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塙開継</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03</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中村泰久</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福島大学名誉教授</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、岡崎彰</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元群馬大</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、荒井菊一</a:t>
            </a:r>
          </a:p>
          <a:p>
            <a:pPr marL="0" indent="0">
              <a:buNone/>
            </a:pPr>
            <a:r>
              <a:rPr lang="zh-TW" altLang="en-US" sz="1000" dirty="0">
                <a:latin typeface="ＭＳ Ｐ明朝" panose="02020600040205080304" pitchFamily="18" charset="-128"/>
                <a:ea typeface="ＭＳ Ｐ明朝" panose="02020600040205080304" pitchFamily="18" charset="-128"/>
              </a:rPr>
              <a:t>　工学院大学　加藤一輝、長澤祐太、塙将也</a:t>
            </a:r>
          </a:p>
          <a:p>
            <a:pPr marL="0" indent="0">
              <a:buNone/>
            </a:pPr>
            <a:r>
              <a:rPr lang="zh-TW" altLang="en-US" sz="1000" dirty="0">
                <a:latin typeface="ＭＳ Ｐ明朝" panose="02020600040205080304" pitchFamily="18" charset="-128"/>
                <a:ea typeface="ＭＳ Ｐ明朝" panose="02020600040205080304" pitchFamily="18" charset="-128"/>
              </a:rPr>
              <a:t>　明治大学　柴田海那、片岡航星、相合一毅</a:t>
            </a:r>
          </a:p>
          <a:p>
            <a:pPr marL="0" indent="0">
              <a:buNone/>
            </a:pPr>
            <a:r>
              <a:rPr lang="zh-TW" altLang="en-US" sz="1000" dirty="0">
                <a:latin typeface="ＭＳ Ｐ明朝" panose="02020600040205080304" pitchFamily="18" charset="-128"/>
                <a:ea typeface="ＭＳ Ｐ明朝" panose="02020600040205080304" pitchFamily="18" charset="-128"/>
              </a:rPr>
              <a:t>　栄光学園高校　田中匠、 三輪駿、塙開継</a:t>
            </a:r>
          </a:p>
          <a:p>
            <a:pPr marL="0" indent="0">
              <a:buNone/>
            </a:pPr>
            <a:r>
              <a:rPr lang="zh-TW" altLang="en-US" sz="1000" dirty="0">
                <a:latin typeface="ＭＳ Ｐ明朝" panose="02020600040205080304" pitchFamily="18" charset="-128"/>
                <a:ea typeface="ＭＳ Ｐ明朝" panose="02020600040205080304" pitchFamily="18" charset="-128"/>
              </a:rPr>
              <a:t>　</a:t>
            </a:r>
            <a:r>
              <a:rPr lang="en-US" altLang="zh-TW" sz="1000" dirty="0">
                <a:latin typeface="ＭＳ Ｐ明朝" panose="02020600040205080304" pitchFamily="18" charset="-128"/>
                <a:ea typeface="ＭＳ Ｐ明朝" panose="02020600040205080304" pitchFamily="18" charset="-128"/>
              </a:rPr>
              <a:t>VSOLJ</a:t>
            </a:r>
            <a:r>
              <a:rPr lang="zh-TW" altLang="en-US" sz="1000" dirty="0">
                <a:latin typeface="ＭＳ Ｐ明朝" panose="02020600040205080304" pitchFamily="18" charset="-128"/>
                <a:ea typeface="ＭＳ Ｐ明朝" panose="02020600040205080304" pitchFamily="18" charset="-128"/>
              </a:rPr>
              <a:t>　鈴木仁、大金要次郎、清田誠一郎、永井和男</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04</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永井和男</a:t>
            </a:r>
            <a:r>
              <a:rPr lang="en-US" altLang="zh-TW" sz="1000" dirty="0">
                <a:latin typeface="ＭＳ Ｐ明朝" panose="02020600040205080304" pitchFamily="18" charset="-128"/>
                <a:ea typeface="ＭＳ Ｐ明朝" panose="02020600040205080304" pitchFamily="18" charset="-128"/>
              </a:rPr>
              <a:t>(VSOLJ), </a:t>
            </a:r>
            <a:r>
              <a:rPr lang="zh-TW" altLang="en-US" sz="1000" dirty="0">
                <a:latin typeface="ＭＳ Ｐ明朝" panose="02020600040205080304" pitchFamily="18" charset="-128"/>
                <a:ea typeface="ＭＳ Ｐ明朝" panose="02020600040205080304" pitchFamily="18" charset="-128"/>
              </a:rPr>
              <a:t>塙将也</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工学院大</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荒井菊一</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小木美奈子</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岡山理科大</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中村泰久</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元福島大学</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下地安男</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斉藤春子</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平博 天体観察会</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吉岡一男</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前放送大学</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柴田海那</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明治大学</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小林祐太</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明治大学</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西城恵一</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元国立科学博物館</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杉本芳秋</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清田誠一郎</a:t>
            </a:r>
            <a:r>
              <a:rPr lang="en-US" altLang="zh-TW" sz="1000" dirty="0">
                <a:latin typeface="ＭＳ Ｐ明朝" panose="02020600040205080304" pitchFamily="18" charset="-128"/>
                <a:ea typeface="ＭＳ Ｐ明朝" panose="02020600040205080304" pitchFamily="18" charset="-128"/>
              </a:rPr>
              <a:t>(VSOLJ)</a:t>
            </a:r>
          </a:p>
          <a:p>
            <a:pPr marL="0" indent="0">
              <a:buNone/>
            </a:pPr>
            <a:r>
              <a:rPr lang="zh-TW" altLang="en-US" sz="1000" dirty="0">
                <a:latin typeface="ＭＳ Ｐ明朝" panose="02020600040205080304" pitchFamily="18" charset="-128"/>
                <a:ea typeface="ＭＳ Ｐ明朝" panose="02020600040205080304" pitchFamily="18" charset="-128"/>
              </a:rPr>
              <a:t>　伊藤芳春</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聖和学園高校</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岡崎彰</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元群馬大学</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鈴木仁</a:t>
            </a:r>
            <a:r>
              <a:rPr lang="en-US" altLang="zh-TW" sz="1000" dirty="0">
                <a:latin typeface="ＭＳ Ｐ明朝" panose="02020600040205080304" pitchFamily="18" charset="-128"/>
                <a:ea typeface="ＭＳ Ｐ明朝" panose="02020600040205080304" pitchFamily="18" charset="-128"/>
              </a:rPr>
              <a:t>(VSOLJ)</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05</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永井和男</a:t>
            </a:r>
            <a:r>
              <a:rPr lang="en-US" altLang="zh-TW" sz="1000" dirty="0">
                <a:latin typeface="ＭＳ Ｐ明朝" panose="02020600040205080304" pitchFamily="18" charset="-128"/>
                <a:ea typeface="ＭＳ Ｐ明朝" panose="02020600040205080304" pitchFamily="18" charset="-128"/>
              </a:rPr>
              <a:t>(VSOLJ), </a:t>
            </a:r>
            <a:r>
              <a:rPr lang="zh-TW" altLang="en-US" sz="1000" dirty="0">
                <a:latin typeface="ＭＳ Ｐ明朝" panose="02020600040205080304" pitchFamily="18" charset="-128"/>
                <a:ea typeface="ＭＳ Ｐ明朝" panose="02020600040205080304" pitchFamily="18" charset="-128"/>
              </a:rPr>
              <a:t>下地安男</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荒井菊一</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大金要次郎</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清田誠一郎</a:t>
            </a:r>
            <a:r>
              <a:rPr lang="en-US" altLang="zh-TW" sz="1000" dirty="0">
                <a:latin typeface="ＭＳ Ｐ明朝" panose="02020600040205080304" pitchFamily="18" charset="-128"/>
                <a:ea typeface="ＭＳ Ｐ明朝" panose="02020600040205080304" pitchFamily="18" charset="-128"/>
              </a:rPr>
              <a:t>(VSOLJ),</a:t>
            </a:r>
          </a:p>
          <a:p>
            <a:pPr marL="0" indent="0">
              <a:buNone/>
            </a:pPr>
            <a:r>
              <a:rPr lang="zh-TW" altLang="en-US" sz="1000" dirty="0">
                <a:latin typeface="ＭＳ Ｐ明朝" panose="02020600040205080304" pitchFamily="18" charset="-128"/>
                <a:ea typeface="ＭＳ Ｐ明朝" panose="02020600040205080304" pitchFamily="18" charset="-128"/>
              </a:rPr>
              <a:t>　中村泰久</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元福島大</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佐藤祐太</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工学院大</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伊藤芳春</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聖和学園高校</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小木美奈子</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岡山理科大</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鈴木仁</a:t>
            </a:r>
            <a:r>
              <a:rPr lang="en-US" altLang="zh-TW" sz="1000" dirty="0">
                <a:latin typeface="ＭＳ Ｐ明朝" panose="02020600040205080304" pitchFamily="18" charset="-128"/>
                <a:ea typeface="ＭＳ Ｐ明朝" panose="02020600040205080304" pitchFamily="18" charset="-128"/>
              </a:rPr>
              <a:t>(VSOLJ), </a:t>
            </a:r>
            <a:r>
              <a:rPr lang="zh-TW" altLang="en-US" sz="1000" dirty="0">
                <a:latin typeface="ＭＳ Ｐ明朝" panose="02020600040205080304" pitchFamily="18" charset="-128"/>
                <a:ea typeface="ＭＳ Ｐ明朝" panose="02020600040205080304" pitchFamily="18" charset="-128"/>
              </a:rPr>
              <a:t>佐藤英男</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元国立天文台</a:t>
            </a:r>
            <a:r>
              <a:rPr lang="en-US" altLang="zh-TW" sz="1000" dirty="0">
                <a:latin typeface="ＭＳ Ｐ明朝" panose="02020600040205080304" pitchFamily="18" charset="-128"/>
                <a:ea typeface="ＭＳ Ｐ明朝" panose="02020600040205080304" pitchFamily="18" charset="-128"/>
              </a:rPr>
              <a:t>), </a:t>
            </a:r>
          </a:p>
          <a:p>
            <a:pPr marL="0" indent="0">
              <a:buNone/>
            </a:pPr>
            <a:r>
              <a:rPr lang="zh-TW" altLang="en-US" sz="1000" dirty="0">
                <a:latin typeface="ＭＳ Ｐ明朝" panose="02020600040205080304" pitchFamily="18" charset="-128"/>
                <a:ea typeface="ＭＳ Ｐ明朝" panose="02020600040205080304" pitchFamily="18" charset="-128"/>
              </a:rPr>
              <a:t>　岡崎彰</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元群馬大</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吉岡一男</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元放送大</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西城恵一</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元国立科学博物館</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齊藤啓子</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平塚市博物館天体観察会</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06</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永井和男</a:t>
            </a:r>
            <a:r>
              <a:rPr lang="en-US" altLang="zh-TW" sz="1000" dirty="0">
                <a:latin typeface="ＭＳ Ｐ明朝" panose="02020600040205080304" pitchFamily="18" charset="-128"/>
                <a:ea typeface="ＭＳ Ｐ明朝" panose="02020600040205080304" pitchFamily="18" charset="-128"/>
              </a:rPr>
              <a:t>(VSOLJ), </a:t>
            </a:r>
            <a:r>
              <a:rPr lang="zh-TW" altLang="en-US" sz="1000" dirty="0">
                <a:latin typeface="ＭＳ Ｐ明朝" panose="02020600040205080304" pitchFamily="18" charset="-128"/>
                <a:ea typeface="ＭＳ Ｐ明朝" panose="02020600040205080304" pitchFamily="18" charset="-128"/>
              </a:rPr>
              <a:t>清田誠一郎</a:t>
            </a:r>
            <a:r>
              <a:rPr lang="en-US" altLang="zh-TW" sz="1000" dirty="0">
                <a:latin typeface="ＭＳ Ｐ明朝" panose="02020600040205080304" pitchFamily="18" charset="-128"/>
                <a:ea typeface="ＭＳ Ｐ明朝" panose="02020600040205080304" pitchFamily="18" charset="-128"/>
              </a:rPr>
              <a:t>(VSOLJ)</a:t>
            </a:r>
          </a:p>
          <a:p>
            <a:pPr marL="0" indent="0">
              <a:buNone/>
            </a:pPr>
            <a:r>
              <a:rPr lang="ja-JP" altLang="en-US"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森谷諒</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明治大学</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柴田海那</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明治大学</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岡崎彰</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元群馬大学</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小木美奈子</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岡山理科大</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大金要次郎</a:t>
            </a:r>
            <a:r>
              <a:rPr lang="en-US" altLang="zh-TW" sz="1000" dirty="0">
                <a:latin typeface="ＭＳ Ｐ明朝" panose="02020600040205080304" pitchFamily="18" charset="-128"/>
                <a:ea typeface="ＭＳ Ｐ明朝" panose="02020600040205080304" pitchFamily="18" charset="-128"/>
              </a:rPr>
              <a:t>(VSOLJ)</a:t>
            </a:r>
          </a:p>
          <a:p>
            <a:pPr marL="0" indent="0">
              <a:buNone/>
            </a:pPr>
            <a:r>
              <a:rPr lang="zh-TW" altLang="en-US" sz="1000" dirty="0">
                <a:latin typeface="ＭＳ Ｐ明朝" panose="02020600040205080304" pitchFamily="18" charset="-128"/>
                <a:ea typeface="ＭＳ Ｐ明朝" panose="02020600040205080304" pitchFamily="18" charset="-128"/>
              </a:rPr>
              <a:t>　下地安男</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中村泰久</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元福島大学</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佐藤裕太</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工学院大</a:t>
            </a:r>
            <a:r>
              <a:rPr lang="en-US" altLang="zh-TW" sz="1000" dirty="0">
                <a:latin typeface="ＭＳ Ｐ明朝" panose="02020600040205080304" pitchFamily="18" charset="-128"/>
                <a:ea typeface="ＭＳ Ｐ明朝" panose="02020600040205080304" pitchFamily="18" charset="-128"/>
              </a:rPr>
              <a:t>)</a:t>
            </a:r>
          </a:p>
          <a:p>
            <a:pPr marL="0" indent="0">
              <a:buNone/>
            </a:pPr>
            <a:endParaRPr lang="en-US" altLang="zh-TW" sz="1000" dirty="0">
              <a:latin typeface="ＭＳ Ｐ明朝" panose="02020600040205080304" pitchFamily="18" charset="-128"/>
              <a:ea typeface="ＭＳ Ｐ明朝" panose="02020600040205080304" pitchFamily="18" charset="-128"/>
            </a:endParaRP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07</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中村泰久</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福島大学名誉教授</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、岡崎彰</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元群馬大</a:t>
            </a:r>
            <a:r>
              <a:rPr lang="en-US" altLang="zh-TW" sz="1000" dirty="0">
                <a:latin typeface="ＭＳ Ｐ明朝" panose="02020600040205080304" pitchFamily="18" charset="-128"/>
                <a:ea typeface="ＭＳ Ｐ明朝" panose="02020600040205080304" pitchFamily="18" charset="-128"/>
              </a:rPr>
              <a:t>)</a:t>
            </a:r>
          </a:p>
          <a:p>
            <a:pPr marL="0" indent="0">
              <a:buNone/>
            </a:pPr>
            <a:r>
              <a:rPr lang="ja-JP" altLang="en-US"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杉本芳秋</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元相模原市博物館</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斎藤衛</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元京都大学</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、西城恵一</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元国立科学博物館</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伊藤芳春</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聖和学園高校</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、美濃山蛍</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宮城教育大学</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東京理科大 廣田碩人、細川透</a:t>
            </a:r>
          </a:p>
          <a:p>
            <a:pPr marL="0" indent="0">
              <a:buNone/>
            </a:pPr>
            <a:r>
              <a:rPr lang="zh-TW" altLang="en-US" sz="1000" dirty="0">
                <a:latin typeface="ＭＳ Ｐ明朝" panose="02020600040205080304" pitchFamily="18" charset="-128"/>
                <a:ea typeface="ＭＳ Ｐ明朝" panose="02020600040205080304" pitchFamily="18" charset="-128"/>
              </a:rPr>
              <a:t>　明治大学　森谷諒、柴田海那</a:t>
            </a:r>
          </a:p>
          <a:p>
            <a:pPr marL="0" indent="0">
              <a:buNone/>
            </a:pPr>
            <a:r>
              <a:rPr lang="zh-TW" altLang="en-US" sz="1000" dirty="0">
                <a:latin typeface="ＭＳ Ｐ明朝" panose="02020600040205080304" pitchFamily="18" charset="-128"/>
                <a:ea typeface="ＭＳ Ｐ明朝" panose="02020600040205080304" pitchFamily="18" charset="-128"/>
              </a:rPr>
              <a:t>　法政大学　奥田航大</a:t>
            </a:r>
          </a:p>
          <a:p>
            <a:pPr marL="0" indent="0">
              <a:buNone/>
            </a:pPr>
            <a:r>
              <a:rPr lang="zh-TW" altLang="en-US" sz="1000" dirty="0">
                <a:latin typeface="ＭＳ Ｐ明朝" panose="02020600040205080304" pitchFamily="18" charset="-128"/>
                <a:ea typeface="ＭＳ Ｐ明朝" panose="02020600040205080304" pitchFamily="18" charset="-128"/>
              </a:rPr>
              <a:t>　</a:t>
            </a:r>
            <a:r>
              <a:rPr lang="en-US" altLang="zh-TW" sz="1000" dirty="0">
                <a:latin typeface="ＭＳ Ｐ明朝" panose="02020600040205080304" pitchFamily="18" charset="-128"/>
                <a:ea typeface="ＭＳ Ｐ明朝" panose="02020600040205080304" pitchFamily="18" charset="-128"/>
              </a:rPr>
              <a:t>VSOLJ</a:t>
            </a:r>
            <a:r>
              <a:rPr lang="zh-TW" altLang="en-US" sz="1000" dirty="0">
                <a:latin typeface="ＭＳ Ｐ明朝" panose="02020600040205080304" pitchFamily="18" charset="-128"/>
                <a:ea typeface="ＭＳ Ｐ明朝" panose="02020600040205080304" pitchFamily="18" charset="-128"/>
              </a:rPr>
              <a:t>　清田誠一郎、鈴木仁、永井和男、大金要次郎</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08</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中村泰久</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福島大学名誉教授</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、岡崎彰</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元群馬大</a:t>
            </a:r>
            <a:r>
              <a:rPr lang="en-US" altLang="zh-TW" sz="1000" dirty="0">
                <a:latin typeface="ＭＳ Ｐ明朝" panose="02020600040205080304" pitchFamily="18" charset="-128"/>
                <a:ea typeface="ＭＳ Ｐ明朝" panose="02020600040205080304" pitchFamily="18" charset="-128"/>
              </a:rPr>
              <a:t>)</a:t>
            </a:r>
          </a:p>
          <a:p>
            <a:pPr marL="0" indent="0">
              <a:buNone/>
            </a:pPr>
            <a:r>
              <a:rPr lang="ja-JP" altLang="en-US"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杉本芳秋</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元相模原市博物館</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西城恵一</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元国立科学博物館</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、斉藤啓子</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平博 天体観察会</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、荒井菊一</a:t>
            </a:r>
          </a:p>
          <a:p>
            <a:pPr marL="0" indent="0">
              <a:buNone/>
            </a:pPr>
            <a:r>
              <a:rPr lang="zh-TW" altLang="en-US" sz="1000" dirty="0">
                <a:latin typeface="ＭＳ Ｐ明朝" panose="02020600040205080304" pitchFamily="18" charset="-128"/>
                <a:ea typeface="ＭＳ Ｐ明朝" panose="02020600040205080304" pitchFamily="18" charset="-128"/>
              </a:rPr>
              <a:t>　工学院大自然科学研究部：上利優斗、中林庄、薄出光一、佐藤裕太</a:t>
            </a:r>
          </a:p>
          <a:p>
            <a:pPr marL="0" indent="0">
              <a:buNone/>
            </a:pPr>
            <a:r>
              <a:rPr lang="zh-TW" altLang="en-US" sz="1000" dirty="0">
                <a:latin typeface="ＭＳ Ｐ明朝" panose="02020600040205080304" pitchFamily="18" charset="-128"/>
                <a:ea typeface="ＭＳ Ｐ明朝" panose="02020600040205080304" pitchFamily="18" charset="-128"/>
              </a:rPr>
              <a:t>　東京理科大天文研究部：宮本将成、細川透</a:t>
            </a:r>
          </a:p>
          <a:p>
            <a:pPr marL="0" indent="0">
              <a:buNone/>
            </a:pPr>
            <a:r>
              <a:rPr lang="zh-TW" altLang="en-US" sz="1000" dirty="0">
                <a:latin typeface="ＭＳ Ｐ明朝" panose="02020600040205080304" pitchFamily="18" charset="-128"/>
                <a:ea typeface="ＭＳ Ｐ明朝" panose="02020600040205080304" pitchFamily="18" charset="-128"/>
              </a:rPr>
              <a:t>　</a:t>
            </a:r>
            <a:r>
              <a:rPr lang="en-US" altLang="zh-TW" sz="1000" dirty="0">
                <a:latin typeface="ＭＳ Ｐ明朝" panose="02020600040205080304" pitchFamily="18" charset="-128"/>
                <a:ea typeface="ＭＳ Ｐ明朝" panose="02020600040205080304" pitchFamily="18" charset="-128"/>
              </a:rPr>
              <a:t>VSOLJ</a:t>
            </a:r>
            <a:r>
              <a:rPr lang="zh-TW" altLang="en-US" sz="1000" dirty="0">
                <a:latin typeface="ＭＳ Ｐ明朝" panose="02020600040205080304" pitchFamily="18" charset="-128"/>
                <a:ea typeface="ＭＳ Ｐ明朝" panose="02020600040205080304" pitchFamily="18" charset="-128"/>
              </a:rPr>
              <a:t>：清田誠一郎、鈴木仁、永井和男</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09</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中村泰久</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福島大学名誉教授</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、岡崎彰</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元群馬大</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西城恵一</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元国立科学博物館</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、荒井菊一、大金要次郎</a:t>
            </a:r>
          </a:p>
          <a:p>
            <a:pPr marL="0" indent="0">
              <a:buNone/>
            </a:pPr>
            <a:r>
              <a:rPr lang="zh-TW" altLang="en-US" sz="1000" dirty="0">
                <a:latin typeface="ＭＳ Ｐ明朝" panose="02020600040205080304" pitchFamily="18" charset="-128"/>
                <a:ea typeface="ＭＳ Ｐ明朝" panose="02020600040205080304" pitchFamily="18" charset="-128"/>
              </a:rPr>
              <a:t>　明治大学天文部：森谷諒、柴田海那</a:t>
            </a:r>
          </a:p>
          <a:p>
            <a:pPr marL="0" indent="0">
              <a:buNone/>
            </a:pPr>
            <a:r>
              <a:rPr lang="zh-TW" altLang="en-US" sz="1000" dirty="0">
                <a:latin typeface="ＭＳ Ｐ明朝" panose="02020600040205080304" pitchFamily="18" charset="-128"/>
                <a:ea typeface="ＭＳ Ｐ明朝" panose="02020600040205080304" pitchFamily="18" charset="-128"/>
              </a:rPr>
              <a:t>　工学院大自然科学研究部：佐藤裕太、薄出光一</a:t>
            </a:r>
          </a:p>
          <a:p>
            <a:pPr marL="0" indent="0">
              <a:buNone/>
            </a:pPr>
            <a:r>
              <a:rPr lang="zh-TW" altLang="en-US" sz="1000" dirty="0">
                <a:latin typeface="ＭＳ Ｐ明朝" panose="02020600040205080304" pitchFamily="18" charset="-128"/>
                <a:ea typeface="ＭＳ Ｐ明朝" panose="02020600040205080304" pitchFamily="18" charset="-128"/>
              </a:rPr>
              <a:t>　</a:t>
            </a:r>
            <a:r>
              <a:rPr lang="en-US" altLang="zh-TW" sz="1000" dirty="0">
                <a:latin typeface="ＭＳ Ｐ明朝" panose="02020600040205080304" pitchFamily="18" charset="-128"/>
                <a:ea typeface="ＭＳ Ｐ明朝" panose="02020600040205080304" pitchFamily="18" charset="-128"/>
              </a:rPr>
              <a:t>VSOLJ</a:t>
            </a:r>
            <a:r>
              <a:rPr lang="zh-TW" altLang="en-US" sz="1000" dirty="0">
                <a:latin typeface="ＭＳ Ｐ明朝" panose="02020600040205080304" pitchFamily="18" charset="-128"/>
                <a:ea typeface="ＭＳ Ｐ明朝" panose="02020600040205080304" pitchFamily="18" charset="-128"/>
              </a:rPr>
              <a:t>：清田誠一郎、永井和男</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10</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中村泰久</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福島大学名誉教授</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、岡崎彰</a:t>
            </a:r>
            <a:r>
              <a:rPr lang="en-US" altLang="zh-TW" sz="1000" dirty="0">
                <a:latin typeface="ＭＳ Ｐ明朝" panose="02020600040205080304" pitchFamily="18" charset="-128"/>
                <a:ea typeface="ＭＳ Ｐ明朝" panose="02020600040205080304" pitchFamily="18" charset="-128"/>
              </a:rPr>
              <a:t>(</a:t>
            </a:r>
            <a:r>
              <a:rPr lang="zh-TW" altLang="en-US" sz="1000" dirty="0">
                <a:latin typeface="ＭＳ Ｐ明朝" panose="02020600040205080304" pitchFamily="18" charset="-128"/>
                <a:ea typeface="ＭＳ Ｐ明朝" panose="02020600040205080304" pitchFamily="18" charset="-128"/>
              </a:rPr>
              <a:t>元群馬大</a:t>
            </a:r>
            <a:r>
              <a:rPr lang="en-US" altLang="zh-TW" sz="1000" dirty="0">
                <a:latin typeface="ＭＳ Ｐ明朝" panose="02020600040205080304" pitchFamily="18" charset="-128"/>
                <a:ea typeface="ＭＳ Ｐ明朝" panose="02020600040205080304" pitchFamily="18" charset="-128"/>
              </a:rPr>
              <a:t>)</a:t>
            </a:r>
          </a:p>
          <a:p>
            <a:pPr marL="0" indent="0">
              <a:buNone/>
            </a:pPr>
            <a:r>
              <a:rPr lang="zh-TW" altLang="en-US" sz="1000" dirty="0">
                <a:latin typeface="ＭＳ Ｐ明朝" panose="02020600040205080304" pitchFamily="18" charset="-128"/>
                <a:ea typeface="ＭＳ Ｐ明朝" panose="02020600040205080304" pitchFamily="18" charset="-128"/>
              </a:rPr>
              <a:t>　荒井菊一、大金要次郎、下地安男</a:t>
            </a:r>
          </a:p>
          <a:p>
            <a:pPr marL="0" indent="0">
              <a:buNone/>
            </a:pPr>
            <a:r>
              <a:rPr lang="zh-TW" altLang="en-US" sz="1000" dirty="0">
                <a:latin typeface="ＭＳ Ｐ明朝" panose="02020600040205080304" pitchFamily="18" charset="-128"/>
                <a:ea typeface="ＭＳ Ｐ明朝" panose="02020600040205080304" pitchFamily="18" charset="-128"/>
              </a:rPr>
              <a:t>　工学院大自然科学研究部：薄出光一</a:t>
            </a:r>
          </a:p>
          <a:p>
            <a:pPr marL="0" indent="0">
              <a:buNone/>
            </a:pPr>
            <a:r>
              <a:rPr lang="zh-TW" altLang="en-US" sz="1000" dirty="0">
                <a:latin typeface="ＭＳ Ｐ明朝" panose="02020600040205080304" pitchFamily="18" charset="-128"/>
                <a:ea typeface="ＭＳ Ｐ明朝" panose="02020600040205080304" pitchFamily="18" charset="-128"/>
              </a:rPr>
              <a:t>　</a:t>
            </a:r>
            <a:r>
              <a:rPr lang="en-US" altLang="zh-TW" sz="1000" dirty="0">
                <a:latin typeface="ＭＳ Ｐ明朝" panose="02020600040205080304" pitchFamily="18" charset="-128"/>
                <a:ea typeface="ＭＳ Ｐ明朝" panose="02020600040205080304" pitchFamily="18" charset="-128"/>
              </a:rPr>
              <a:t>VSOLJ</a:t>
            </a:r>
            <a:r>
              <a:rPr lang="zh-TW" altLang="en-US" sz="1000" dirty="0">
                <a:latin typeface="ＭＳ Ｐ明朝" panose="02020600040205080304" pitchFamily="18" charset="-128"/>
                <a:ea typeface="ＭＳ Ｐ明朝" panose="02020600040205080304" pitchFamily="18" charset="-128"/>
              </a:rPr>
              <a:t>：鈴木仁、清田誠一郎、永井和男</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11</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r>
              <a:rPr lang="zh-TW" altLang="en-US" sz="1000" dirty="0">
                <a:latin typeface="ＭＳ Ｐ明朝" panose="02020600040205080304" pitchFamily="18" charset="-128"/>
                <a:ea typeface="ＭＳ Ｐ明朝" panose="02020600040205080304" pitchFamily="18" charset="-128"/>
              </a:rPr>
              <a:t>　元福島大学　中村泰久、元群馬大学　岡崎彰、元国立科学博物館　西城恵一</a:t>
            </a:r>
          </a:p>
          <a:p>
            <a:pPr marL="0" indent="0">
              <a:buNone/>
            </a:pPr>
            <a:r>
              <a:rPr lang="zh-TW" altLang="en-US" sz="1000" dirty="0">
                <a:latin typeface="ＭＳ Ｐ明朝" panose="02020600040205080304" pitchFamily="18" charset="-128"/>
                <a:ea typeface="ＭＳ Ｐ明朝" panose="02020600040205080304" pitchFamily="18" charset="-128"/>
              </a:rPr>
              <a:t>　元相模原市博物館　杉本芳秋、工学院大学　佐藤裕太、薄出光一、中林在</a:t>
            </a:r>
          </a:p>
          <a:p>
            <a:pPr marL="0" indent="0">
              <a:buNone/>
            </a:pPr>
            <a:r>
              <a:rPr lang="zh-TW" altLang="en-US" sz="1000" dirty="0">
                <a:latin typeface="ＭＳ Ｐ明朝" panose="02020600040205080304" pitchFamily="18" charset="-128"/>
                <a:ea typeface="ＭＳ Ｐ明朝" panose="02020600040205080304" pitchFamily="18" charset="-128"/>
              </a:rPr>
              <a:t>　栄光学園高校　田中匠、</a:t>
            </a:r>
            <a:r>
              <a:rPr lang="en-US" altLang="zh-TW" sz="1000" dirty="0">
                <a:latin typeface="ＭＳ Ｐ明朝" panose="02020600040205080304" pitchFamily="18" charset="-128"/>
                <a:ea typeface="ＭＳ Ｐ明朝" panose="02020600040205080304" pitchFamily="18" charset="-128"/>
              </a:rPr>
              <a:t>VSOLJ</a:t>
            </a:r>
            <a:r>
              <a:rPr lang="zh-TW" altLang="en-US" sz="1000" dirty="0">
                <a:latin typeface="ＭＳ Ｐ明朝" panose="02020600040205080304" pitchFamily="18" charset="-128"/>
                <a:ea typeface="ＭＳ Ｐ明朝" panose="02020600040205080304" pitchFamily="18" charset="-128"/>
              </a:rPr>
              <a:t>　清田誠一郎</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永井和男</a:t>
            </a:r>
            <a:r>
              <a:rPr lang="en-US" altLang="zh-TW" sz="1000" dirty="0">
                <a:latin typeface="ＭＳ Ｐ明朝" panose="02020600040205080304" pitchFamily="18" charset="-128"/>
                <a:ea typeface="ＭＳ Ｐ明朝" panose="02020600040205080304" pitchFamily="18" charset="-128"/>
              </a:rPr>
              <a:t>, </a:t>
            </a:r>
            <a:r>
              <a:rPr lang="zh-TW" altLang="en-US" sz="1000" dirty="0">
                <a:latin typeface="ＭＳ Ｐ明朝" panose="02020600040205080304" pitchFamily="18" charset="-128"/>
                <a:ea typeface="ＭＳ Ｐ明朝" panose="02020600040205080304" pitchFamily="18" charset="-128"/>
              </a:rPr>
              <a:t>大金要次郎</a:t>
            </a:r>
          </a:p>
          <a:p>
            <a:pPr marL="0" indent="0">
              <a:buNone/>
            </a:pPr>
            <a:r>
              <a:rPr lang="zh-TW" altLang="en-US" sz="1000" dirty="0">
                <a:solidFill>
                  <a:srgbClr val="00B0F0"/>
                </a:solidFill>
                <a:latin typeface="ＭＳ Ｐ明朝" panose="02020600040205080304" pitchFamily="18" charset="-128"/>
                <a:ea typeface="ＭＳ Ｐ明朝" panose="02020600040205080304" pitchFamily="18" charset="-128"/>
              </a:rPr>
              <a:t>第</a:t>
            </a:r>
            <a:r>
              <a:rPr lang="en-US" altLang="zh-TW" sz="1000" dirty="0">
                <a:solidFill>
                  <a:srgbClr val="00B0F0"/>
                </a:solidFill>
                <a:latin typeface="ＭＳ Ｐ明朝" panose="02020600040205080304" pitchFamily="18" charset="-128"/>
                <a:ea typeface="ＭＳ Ｐ明朝" panose="02020600040205080304" pitchFamily="18" charset="-128"/>
              </a:rPr>
              <a:t>12</a:t>
            </a:r>
            <a:r>
              <a:rPr lang="zh-TW" altLang="en-US" sz="1000" dirty="0">
                <a:solidFill>
                  <a:srgbClr val="00B0F0"/>
                </a:solidFill>
                <a:latin typeface="ＭＳ Ｐ明朝" panose="02020600040205080304" pitchFamily="18" charset="-128"/>
                <a:ea typeface="ＭＳ Ｐ明朝" panose="02020600040205080304" pitchFamily="18" charset="-128"/>
              </a:rPr>
              <a:t>回</a:t>
            </a:r>
          </a:p>
          <a:p>
            <a:pPr marL="0" indent="0">
              <a:buNone/>
            </a:pPr>
            <a:endParaRPr lang="zh-TW" altLang="en-US" sz="1000" dirty="0">
              <a:latin typeface="ＭＳ Ｐ明朝" panose="02020600040205080304" pitchFamily="18" charset="-128"/>
              <a:ea typeface="ＭＳ Ｐ明朝" panose="02020600040205080304" pitchFamily="18" charset="-128"/>
            </a:endParaRPr>
          </a:p>
          <a:p>
            <a:pPr marL="0" indent="0">
              <a:buNone/>
            </a:pPr>
            <a:endParaRPr kumimoji="1" lang="ja-JP" altLang="en-US" sz="1000" dirty="0"/>
          </a:p>
        </p:txBody>
      </p:sp>
      <p:sp>
        <p:nvSpPr>
          <p:cNvPr id="2" name="タイトル 1"/>
          <p:cNvSpPr>
            <a:spLocks noGrp="1"/>
          </p:cNvSpPr>
          <p:nvPr>
            <p:ph type="title"/>
          </p:nvPr>
        </p:nvSpPr>
        <p:spPr>
          <a:xfrm>
            <a:off x="457200" y="116632"/>
            <a:ext cx="8229600" cy="360040"/>
          </a:xfrm>
        </p:spPr>
        <p:txBody>
          <a:bodyPr>
            <a:normAutofit fontScale="90000"/>
          </a:bodyPr>
          <a:lstStyle/>
          <a:p>
            <a:r>
              <a:rPr kumimoji="1" lang="ja-JP" altLang="en-US" dirty="0"/>
              <a:t>出席者名簿</a:t>
            </a:r>
          </a:p>
        </p:txBody>
      </p:sp>
    </p:spTree>
    <p:extLst>
      <p:ext uri="{BB962C8B-B14F-4D97-AF65-F5344CB8AC3E}">
        <p14:creationId xmlns:p14="http://schemas.microsoft.com/office/powerpoint/2010/main" val="405306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主な内容と</a:t>
            </a:r>
            <a:r>
              <a:rPr lang="ja-JP" altLang="en-US" dirty="0"/>
              <a:t>成果</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fontScale="47500" lnSpcReduction="20000"/>
          </a:bodyPr>
          <a:lstStyle/>
          <a:p>
            <a:pPr marL="0" indent="0">
              <a:buNone/>
            </a:pPr>
            <a:r>
              <a:rPr lang="ja-JP" altLang="en-US" sz="3400" dirty="0"/>
              <a:t>今までの主な内容</a:t>
            </a:r>
          </a:p>
          <a:p>
            <a:pPr marL="0" indent="0">
              <a:buNone/>
            </a:pPr>
            <a:endParaRPr lang="ja-JP" altLang="en-US" dirty="0"/>
          </a:p>
          <a:p>
            <a:pPr marL="0" indent="0">
              <a:buNone/>
            </a:pPr>
            <a:r>
              <a:rPr lang="ja-JP" altLang="en-US" sz="2900" dirty="0"/>
              <a:t>　　普通に変光星・食連星などの座学</a:t>
            </a:r>
          </a:p>
          <a:p>
            <a:pPr marL="0" indent="0">
              <a:buNone/>
            </a:pPr>
            <a:r>
              <a:rPr lang="ja-JP" altLang="en-US" sz="2900" dirty="0"/>
              <a:t>　　光度曲線合成法の原理と</a:t>
            </a:r>
            <a:r>
              <a:rPr lang="en-US" altLang="ja-JP" sz="2900" dirty="0"/>
              <a:t>Phoebe</a:t>
            </a:r>
            <a:r>
              <a:rPr lang="ja-JP" altLang="en-US" sz="2900" dirty="0"/>
              <a:t>が行っている処理・注意点</a:t>
            </a:r>
          </a:p>
          <a:p>
            <a:pPr marL="0" indent="0">
              <a:buNone/>
            </a:pPr>
            <a:r>
              <a:rPr lang="ja-JP" altLang="en-US" sz="2900" dirty="0"/>
              <a:t>　　観測する食連星を決めて観測し食連星の光度曲線合成を行う</a:t>
            </a:r>
          </a:p>
          <a:p>
            <a:pPr marL="0" indent="0">
              <a:buNone/>
            </a:pPr>
            <a:r>
              <a:rPr lang="ja-JP" altLang="en-US" sz="2900" dirty="0"/>
              <a:t>　　　　　　　　（急いで解を求めるのではなく、一歩一歩理解しながら進める）</a:t>
            </a:r>
          </a:p>
          <a:p>
            <a:pPr marL="0" indent="0">
              <a:buNone/>
            </a:pPr>
            <a:r>
              <a:rPr lang="ja-JP" altLang="en-US" sz="2900" dirty="0"/>
              <a:t>　　観測面　　（</a:t>
            </a:r>
            <a:r>
              <a:rPr lang="en-US" altLang="ja-JP" sz="2900" dirty="0" err="1"/>
              <a:t>AstroImageJ</a:t>
            </a:r>
            <a:r>
              <a:rPr lang="en-US" altLang="ja-JP" sz="2900" dirty="0"/>
              <a:t> </a:t>
            </a:r>
            <a:r>
              <a:rPr lang="ja-JP" altLang="en-US" sz="2900" dirty="0"/>
              <a:t>や </a:t>
            </a:r>
            <a:r>
              <a:rPr lang="en-US" altLang="ja-JP" sz="2900" dirty="0" err="1"/>
              <a:t>Sextractor</a:t>
            </a:r>
            <a:r>
              <a:rPr lang="en-US" altLang="ja-JP" sz="2900" dirty="0"/>
              <a:t> </a:t>
            </a:r>
            <a:r>
              <a:rPr lang="ja-JP" altLang="en-US" sz="2900" dirty="0"/>
              <a:t>の実習）（日心補正などの解析方法）</a:t>
            </a:r>
          </a:p>
          <a:p>
            <a:pPr marL="0" indent="0">
              <a:buNone/>
            </a:pPr>
            <a:r>
              <a:rPr lang="ja-JP" altLang="en-US" sz="2900" dirty="0"/>
              <a:t>　　話題提供　（近着の変光星情報、他の研究会参加報告、などなど）</a:t>
            </a:r>
          </a:p>
          <a:p>
            <a:pPr marL="0" indent="0">
              <a:buNone/>
            </a:pPr>
            <a:r>
              <a:rPr lang="ja-JP" altLang="en-US" sz="2900" dirty="0"/>
              <a:t>　　論文紹介　（近着の</a:t>
            </a:r>
            <a:r>
              <a:rPr lang="en-US" altLang="ja-JP" sz="2900" dirty="0"/>
              <a:t>Astrophysics</a:t>
            </a:r>
            <a:r>
              <a:rPr lang="ja-JP" altLang="en-US" sz="2900" dirty="0"/>
              <a:t>から食連星の論文を取り上げて解説）</a:t>
            </a:r>
          </a:p>
          <a:p>
            <a:pPr marL="0" indent="0">
              <a:buNone/>
            </a:pPr>
            <a:endParaRPr lang="ja-JP" altLang="en-US" dirty="0"/>
          </a:p>
          <a:p>
            <a:pPr marL="0" indent="0">
              <a:buNone/>
            </a:pPr>
            <a:r>
              <a:rPr lang="ja-JP" altLang="en-US" sz="3400" dirty="0"/>
              <a:t>今までの主な成果・収穫</a:t>
            </a:r>
            <a:endParaRPr lang="en-US" altLang="ja-JP" sz="3400" dirty="0"/>
          </a:p>
          <a:p>
            <a:pPr marL="0" indent="0">
              <a:buNone/>
            </a:pPr>
            <a:endParaRPr lang="en-US" altLang="ja-JP" dirty="0"/>
          </a:p>
          <a:p>
            <a:pPr marL="0" indent="0">
              <a:buNone/>
            </a:pPr>
            <a:r>
              <a:rPr lang="ja-JP" altLang="en-US" sz="2900" dirty="0"/>
              <a:t>　　</a:t>
            </a:r>
            <a:r>
              <a:rPr lang="en-US" altLang="ja-JP" sz="2900" dirty="0"/>
              <a:t>B, V, </a:t>
            </a:r>
            <a:r>
              <a:rPr lang="en-US" altLang="ja-JP" sz="2900" dirty="0" err="1"/>
              <a:t>Ic</a:t>
            </a:r>
            <a:r>
              <a:rPr lang="en-US" altLang="ja-JP" sz="2900" dirty="0"/>
              <a:t> </a:t>
            </a:r>
            <a:r>
              <a:rPr lang="ja-JP" altLang="en-US" sz="2900" dirty="0"/>
              <a:t>測光から赤化を見積もる</a:t>
            </a:r>
            <a:endParaRPr lang="en-US" altLang="ja-JP" sz="2900" dirty="0"/>
          </a:p>
          <a:p>
            <a:pPr marL="0" indent="0">
              <a:buNone/>
            </a:pPr>
            <a:r>
              <a:rPr lang="ja-JP" altLang="en-US" sz="2900" dirty="0"/>
              <a:t>　　（</a:t>
            </a:r>
            <a:r>
              <a:rPr lang="en-US" altLang="ja-JP" sz="2900" dirty="0"/>
              <a:t>EA</a:t>
            </a:r>
            <a:r>
              <a:rPr lang="ja-JP" altLang="en-US" sz="2900" dirty="0"/>
              <a:t>の）</a:t>
            </a:r>
            <a:r>
              <a:rPr lang="en-US" altLang="ja-JP" sz="2900" dirty="0"/>
              <a:t>PDM</a:t>
            </a:r>
            <a:r>
              <a:rPr lang="ja-JP" altLang="en-US" sz="2900" dirty="0"/>
              <a:t>周期解析は極小だけ使ったほうがよかった</a:t>
            </a:r>
            <a:endParaRPr lang="en-US" altLang="ja-JP" sz="2900" dirty="0"/>
          </a:p>
          <a:p>
            <a:pPr marL="0" indent="0">
              <a:buNone/>
            </a:pPr>
            <a:r>
              <a:rPr lang="ja-JP" altLang="en-US" sz="2900" dirty="0"/>
              <a:t>　　</a:t>
            </a:r>
            <a:r>
              <a:rPr lang="en-US" altLang="ja-JP" sz="2900" dirty="0"/>
              <a:t>Phoebe</a:t>
            </a:r>
            <a:r>
              <a:rPr lang="ja-JP" altLang="en-US" sz="2900" dirty="0"/>
              <a:t>は初期値によって結果が異なる</a:t>
            </a:r>
            <a:endParaRPr lang="en-US" altLang="ja-JP" sz="2900" dirty="0"/>
          </a:p>
          <a:p>
            <a:pPr marL="0" indent="0">
              <a:buNone/>
            </a:pPr>
            <a:endParaRPr lang="en-US" altLang="ja-JP" sz="2900" dirty="0"/>
          </a:p>
          <a:p>
            <a:pPr marL="0" indent="0">
              <a:buNone/>
            </a:pPr>
            <a:r>
              <a:rPr lang="ja-JP" altLang="en-US" sz="3400" dirty="0"/>
              <a:t>最近は</a:t>
            </a:r>
            <a:r>
              <a:rPr lang="en-US" altLang="ja-JP" sz="3400" dirty="0"/>
              <a:t>Spectrum</a:t>
            </a:r>
            <a:r>
              <a:rPr lang="ja-JP" altLang="en-US" sz="3400" dirty="0"/>
              <a:t>の使い方が多い</a:t>
            </a:r>
            <a:endParaRPr lang="en-US" altLang="ja-JP" sz="3400" dirty="0"/>
          </a:p>
          <a:p>
            <a:pPr marL="0" indent="0">
              <a:buNone/>
            </a:pPr>
            <a:r>
              <a:rPr kumimoji="1" lang="ja-JP" altLang="en-US" sz="2900" dirty="0"/>
              <a:t>　　</a:t>
            </a:r>
            <a:r>
              <a:rPr lang="en-US" altLang="ja-JP" sz="2900" dirty="0"/>
              <a:t>ATLAS9</a:t>
            </a:r>
            <a:r>
              <a:rPr lang="ja-JP" altLang="en-US" sz="2900" dirty="0"/>
              <a:t>を使った恒星大気モデルの作成</a:t>
            </a:r>
            <a:endParaRPr lang="en-US" altLang="ja-JP" sz="2900" dirty="0"/>
          </a:p>
          <a:p>
            <a:pPr marL="0" indent="0">
              <a:buNone/>
            </a:pPr>
            <a:r>
              <a:rPr kumimoji="1" lang="ja-JP" altLang="en-US" sz="2900" dirty="0"/>
              <a:t>　　レグルスの自転速度測定実習</a:t>
            </a:r>
            <a:endParaRPr kumimoji="1" lang="en-US" altLang="ja-JP" sz="2900" dirty="0"/>
          </a:p>
        </p:txBody>
      </p:sp>
    </p:spTree>
    <p:extLst>
      <p:ext uri="{BB962C8B-B14F-4D97-AF65-F5344CB8AC3E}">
        <p14:creationId xmlns:p14="http://schemas.microsoft.com/office/powerpoint/2010/main" val="78054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a:t>
            </a:r>
            <a:r>
              <a:rPr lang="en-US" altLang="ja-JP" dirty="0"/>
              <a:t>genda</a:t>
            </a:r>
            <a:r>
              <a:rPr lang="ja-JP" altLang="en-US" dirty="0"/>
              <a:t>の例</a:t>
            </a:r>
            <a:endParaRPr kumimoji="1" lang="ja-JP" altLang="en-US" dirty="0"/>
          </a:p>
        </p:txBody>
      </p:sp>
      <p:sp>
        <p:nvSpPr>
          <p:cNvPr id="3" name="コンテンツ プレースホルダー 2"/>
          <p:cNvSpPr>
            <a:spLocks noGrp="1"/>
          </p:cNvSpPr>
          <p:nvPr>
            <p:ph idx="1"/>
          </p:nvPr>
        </p:nvSpPr>
        <p:spPr>
          <a:xfrm>
            <a:off x="179512" y="1600200"/>
            <a:ext cx="8784976" cy="5069160"/>
          </a:xfrm>
        </p:spPr>
        <p:txBody>
          <a:bodyPr numCol="3">
            <a:noAutofit/>
          </a:bodyPr>
          <a:lstStyle/>
          <a:p>
            <a:pPr marL="0" indent="0">
              <a:buNone/>
            </a:pPr>
            <a:r>
              <a:rPr lang="ja-JP" altLang="en-US" sz="1050" dirty="0">
                <a:solidFill>
                  <a:srgbClr val="00B0F0"/>
                </a:solidFill>
              </a:rPr>
              <a:t>第</a:t>
            </a:r>
            <a:r>
              <a:rPr lang="en-US" altLang="ja-JP" sz="1050" dirty="0">
                <a:solidFill>
                  <a:srgbClr val="00B0F0"/>
                </a:solidFill>
              </a:rPr>
              <a:t>01</a:t>
            </a:r>
            <a:r>
              <a:rPr lang="ja-JP" altLang="en-US" sz="1050" dirty="0">
                <a:solidFill>
                  <a:srgbClr val="00B0F0"/>
                </a:solidFill>
              </a:rPr>
              <a:t>回</a:t>
            </a:r>
          </a:p>
          <a:p>
            <a:pPr marL="0" indent="0">
              <a:buNone/>
            </a:pPr>
            <a:r>
              <a:rPr lang="ja-JP" altLang="en-US" sz="1050" dirty="0"/>
              <a:t>　永井　開会挨拶・会趣旨説明</a:t>
            </a:r>
          </a:p>
          <a:p>
            <a:pPr marL="0" indent="0">
              <a:buNone/>
            </a:pPr>
            <a:r>
              <a:rPr lang="ja-JP" altLang="en-US" sz="1050" dirty="0"/>
              <a:t>　永井　伊勢原で行った変光星の講演</a:t>
            </a:r>
          </a:p>
          <a:p>
            <a:pPr marL="0" indent="0">
              <a:buNone/>
            </a:pPr>
            <a:r>
              <a:rPr lang="ja-JP" altLang="en-US" sz="1050" dirty="0"/>
              <a:t>　永井　変光星の入門的話（分類、食連星の分類）</a:t>
            </a:r>
          </a:p>
          <a:p>
            <a:pPr marL="0" indent="0">
              <a:buNone/>
            </a:pPr>
            <a:r>
              <a:rPr lang="ja-JP" altLang="en-US" sz="1050" dirty="0"/>
              <a:t>　岡崎　変光星観測の歴史</a:t>
            </a:r>
          </a:p>
          <a:p>
            <a:pPr marL="0" indent="0">
              <a:buNone/>
            </a:pPr>
            <a:r>
              <a:rPr lang="ja-JP" altLang="en-US" sz="1050" dirty="0"/>
              <a:t>　中村　連星系へのお誘い（抜粋）</a:t>
            </a:r>
          </a:p>
          <a:p>
            <a:pPr marL="0" indent="0">
              <a:buNone/>
            </a:pPr>
            <a:r>
              <a:rPr lang="ja-JP" altLang="en-US" sz="1050" dirty="0"/>
              <a:t>　岡崎　重なり合う面積</a:t>
            </a:r>
            <a:r>
              <a:rPr lang="en-US" altLang="ja-JP" sz="1050" dirty="0"/>
              <a:t>, </a:t>
            </a:r>
            <a:r>
              <a:rPr lang="ja-JP" altLang="en-US" sz="1050" dirty="0"/>
              <a:t>重力減光指数</a:t>
            </a:r>
            <a:r>
              <a:rPr lang="en-US" altLang="ja-JP" sz="1050" dirty="0"/>
              <a:t>(</a:t>
            </a:r>
            <a:r>
              <a:rPr lang="ja-JP" altLang="en-US" sz="1050" dirty="0"/>
              <a:t>崖と砂浜</a:t>
            </a:r>
            <a:r>
              <a:rPr lang="en-US" altLang="ja-JP" sz="1050" dirty="0"/>
              <a:t>)</a:t>
            </a:r>
          </a:p>
          <a:p>
            <a:pPr marL="0" indent="0">
              <a:buNone/>
            </a:pPr>
            <a:r>
              <a:rPr lang="ja-JP" altLang="en-US" sz="1050" dirty="0"/>
              <a:t>　清田　</a:t>
            </a:r>
            <a:r>
              <a:rPr lang="en-US" altLang="ja-JP" sz="1050" dirty="0"/>
              <a:t>CCD</a:t>
            </a:r>
            <a:r>
              <a:rPr lang="ja-JP" altLang="en-US" sz="1050" dirty="0"/>
              <a:t>カメラの選び方</a:t>
            </a:r>
            <a:r>
              <a:rPr lang="en-US" altLang="ja-JP" sz="1050" dirty="0"/>
              <a:t>(</a:t>
            </a:r>
            <a:r>
              <a:rPr lang="ja-JP" altLang="en-US" sz="1050" dirty="0"/>
              <a:t>バイヤーズガイド</a:t>
            </a:r>
            <a:r>
              <a:rPr lang="en-US" altLang="ja-JP" sz="1050" dirty="0"/>
              <a:t>)</a:t>
            </a:r>
          </a:p>
          <a:p>
            <a:pPr marL="0" indent="0">
              <a:buNone/>
            </a:pPr>
            <a:r>
              <a:rPr lang="ja-JP" altLang="en-US" sz="1050" dirty="0"/>
              <a:t>　清田　</a:t>
            </a:r>
            <a:r>
              <a:rPr lang="en-US" altLang="ja-JP" sz="1050" dirty="0"/>
              <a:t>b Per(3</a:t>
            </a:r>
            <a:r>
              <a:rPr lang="ja-JP" altLang="en-US" sz="1050" dirty="0"/>
              <a:t>重連星</a:t>
            </a:r>
            <a:r>
              <a:rPr lang="en-US" altLang="ja-JP" sz="1050" dirty="0"/>
              <a:t>), CzeV343(</a:t>
            </a:r>
            <a:r>
              <a:rPr lang="ja-JP" altLang="en-US" sz="1050" dirty="0"/>
              <a:t>ダブル食連星</a:t>
            </a:r>
            <a:r>
              <a:rPr lang="en-US" altLang="ja-JP" sz="1050" dirty="0"/>
              <a:t>)</a:t>
            </a:r>
          </a:p>
          <a:p>
            <a:pPr marL="0" indent="0">
              <a:buNone/>
            </a:pPr>
            <a:endParaRPr lang="en-US" altLang="ja-JP" sz="1050" dirty="0"/>
          </a:p>
          <a:p>
            <a:pPr marL="0" indent="0">
              <a:buNone/>
            </a:pPr>
            <a:r>
              <a:rPr lang="ja-JP" altLang="en-US" sz="1050" dirty="0">
                <a:solidFill>
                  <a:srgbClr val="00B0F0"/>
                </a:solidFill>
              </a:rPr>
              <a:t>第</a:t>
            </a:r>
            <a:r>
              <a:rPr lang="en-US" altLang="ja-JP" sz="1050" dirty="0">
                <a:solidFill>
                  <a:srgbClr val="00B0F0"/>
                </a:solidFill>
              </a:rPr>
              <a:t>02</a:t>
            </a:r>
            <a:r>
              <a:rPr lang="ja-JP" altLang="en-US" sz="1050" dirty="0">
                <a:solidFill>
                  <a:srgbClr val="00B0F0"/>
                </a:solidFill>
              </a:rPr>
              <a:t>回</a:t>
            </a:r>
          </a:p>
          <a:p>
            <a:pPr marL="0" indent="0">
              <a:buNone/>
            </a:pPr>
            <a:r>
              <a:rPr lang="ja-JP" altLang="en-US" sz="1050" dirty="0"/>
              <a:t>　永井　変光星の分類（やや難し目）</a:t>
            </a:r>
          </a:p>
          <a:p>
            <a:pPr marL="0" indent="0">
              <a:buNone/>
            </a:pPr>
            <a:r>
              <a:rPr lang="ja-JP" altLang="en-US" sz="1050" dirty="0"/>
              <a:t>　永井　前回のおさらい（食連星分類・観測）</a:t>
            </a:r>
          </a:p>
          <a:p>
            <a:pPr marL="0" indent="0">
              <a:buNone/>
            </a:pPr>
            <a:r>
              <a:rPr lang="ja-JP" altLang="en-US" sz="1050" dirty="0"/>
              <a:t>　清田　測光と星図</a:t>
            </a:r>
            <a:r>
              <a:rPr lang="en-US" altLang="ja-JP" sz="1050" dirty="0"/>
              <a:t>, Astro Image J</a:t>
            </a:r>
          </a:p>
          <a:p>
            <a:pPr marL="0" indent="0">
              <a:buNone/>
            </a:pPr>
            <a:r>
              <a:rPr lang="ja-JP" altLang="en-US" sz="1050" dirty="0"/>
              <a:t>　中村　光度曲線の解析に向けて（その１）</a:t>
            </a:r>
          </a:p>
          <a:p>
            <a:pPr marL="0" indent="0">
              <a:buNone/>
            </a:pPr>
            <a:r>
              <a:rPr lang="ja-JP" altLang="en-US" sz="1050" dirty="0"/>
              <a:t>　　周期を探す、相対光度、初期パラメータ設定</a:t>
            </a:r>
          </a:p>
          <a:p>
            <a:pPr marL="0" indent="0">
              <a:buNone/>
            </a:pPr>
            <a:r>
              <a:rPr lang="ja-JP" altLang="en-US" sz="1050" dirty="0"/>
              <a:t>　　測光要素（形状歪面</a:t>
            </a:r>
            <a:r>
              <a:rPr lang="en-US" altLang="ja-JP" sz="1050" dirty="0"/>
              <a:t>,</a:t>
            </a:r>
            <a:r>
              <a:rPr lang="ja-JP" altLang="en-US" sz="1050" dirty="0"/>
              <a:t>重力増光</a:t>
            </a:r>
            <a:r>
              <a:rPr lang="en-US" altLang="ja-JP" sz="1050" dirty="0"/>
              <a:t>,</a:t>
            </a:r>
            <a:r>
              <a:rPr lang="ja-JP" altLang="en-US" sz="1050" dirty="0"/>
              <a:t>反射効果</a:t>
            </a:r>
            <a:r>
              <a:rPr lang="en-US" altLang="ja-JP" sz="1050" dirty="0"/>
              <a:t>,</a:t>
            </a:r>
            <a:r>
              <a:rPr lang="ja-JP" altLang="en-US" sz="1050" dirty="0"/>
              <a:t>物質移動）</a:t>
            </a:r>
          </a:p>
          <a:p>
            <a:pPr marL="0" indent="0">
              <a:buNone/>
            </a:pPr>
            <a:r>
              <a:rPr lang="ja-JP" altLang="en-US" sz="1050" dirty="0"/>
              <a:t>　　先行研究がないときは、</a:t>
            </a:r>
            <a:r>
              <a:rPr lang="en-US" altLang="ja-JP" sz="1050" dirty="0" err="1"/>
              <a:t>etc</a:t>
            </a:r>
            <a:endParaRPr lang="en-US" altLang="ja-JP" sz="1050" dirty="0"/>
          </a:p>
          <a:p>
            <a:pPr marL="0" indent="0">
              <a:buNone/>
            </a:pPr>
            <a:r>
              <a:rPr lang="ja-JP" altLang="en-US" sz="1050" dirty="0"/>
              <a:t>　岡崎　連星と分光観測</a:t>
            </a:r>
          </a:p>
          <a:p>
            <a:pPr marL="0" indent="0">
              <a:buNone/>
            </a:pPr>
            <a:r>
              <a:rPr lang="ja-JP" altLang="en-US" sz="1050" dirty="0"/>
              <a:t>　　観測とケプラーの法則</a:t>
            </a:r>
            <a:r>
              <a:rPr lang="en-US" altLang="ja-JP" sz="1050" dirty="0" err="1"/>
              <a:t>etc</a:t>
            </a:r>
            <a:r>
              <a:rPr lang="en-US" altLang="ja-JP" sz="1050" dirty="0"/>
              <a:t> </a:t>
            </a:r>
            <a:r>
              <a:rPr lang="ja-JP" altLang="en-US" sz="1050" dirty="0"/>
              <a:t>の関係・導き方</a:t>
            </a:r>
          </a:p>
          <a:p>
            <a:pPr marL="0" indent="0">
              <a:buNone/>
            </a:pPr>
            <a:r>
              <a:rPr lang="ja-JP" altLang="en-US" sz="1050" dirty="0"/>
              <a:t>　清田　話題 </a:t>
            </a:r>
            <a:r>
              <a:rPr lang="en-US" altLang="ja-JP" sz="1050" dirty="0"/>
              <a:t>KIC 9832227</a:t>
            </a:r>
          </a:p>
          <a:p>
            <a:pPr marL="0" indent="0">
              <a:buNone/>
            </a:pPr>
            <a:r>
              <a:rPr lang="ja-JP" altLang="en-US" sz="1050" dirty="0"/>
              <a:t>　　マージによるフィードバック現象の予報</a:t>
            </a:r>
          </a:p>
          <a:p>
            <a:pPr marL="0" indent="0">
              <a:buNone/>
            </a:pPr>
            <a:endParaRPr lang="en-US" altLang="ja-JP" sz="1050" dirty="0"/>
          </a:p>
          <a:p>
            <a:pPr marL="0" indent="0">
              <a:buNone/>
            </a:pPr>
            <a:endParaRPr lang="en-US" altLang="ja-JP" sz="1050" dirty="0"/>
          </a:p>
          <a:p>
            <a:pPr marL="0" indent="0">
              <a:buNone/>
            </a:pPr>
            <a:endParaRPr lang="ja-JP" altLang="en-US" sz="1050" dirty="0"/>
          </a:p>
          <a:p>
            <a:pPr marL="0" indent="0">
              <a:buNone/>
            </a:pPr>
            <a:r>
              <a:rPr lang="ja-JP" altLang="en-US" sz="1050" dirty="0">
                <a:solidFill>
                  <a:srgbClr val="00B0F0"/>
                </a:solidFill>
              </a:rPr>
              <a:t>第</a:t>
            </a:r>
            <a:r>
              <a:rPr lang="en-US" altLang="ja-JP" sz="1050" dirty="0">
                <a:solidFill>
                  <a:srgbClr val="00B0F0"/>
                </a:solidFill>
              </a:rPr>
              <a:t>03</a:t>
            </a:r>
            <a:r>
              <a:rPr lang="ja-JP" altLang="en-US" sz="1050" dirty="0">
                <a:solidFill>
                  <a:srgbClr val="00B0F0"/>
                </a:solidFill>
              </a:rPr>
              <a:t>回</a:t>
            </a:r>
          </a:p>
          <a:p>
            <a:pPr marL="0" indent="0">
              <a:buNone/>
            </a:pPr>
            <a:r>
              <a:rPr lang="ja-JP" altLang="en-US" sz="1050" dirty="0"/>
              <a:t>　次回内容、今回に引き継いで</a:t>
            </a:r>
          </a:p>
          <a:p>
            <a:pPr marL="0" indent="0">
              <a:buNone/>
            </a:pPr>
            <a:r>
              <a:rPr lang="ja-JP" altLang="en-US" sz="1050" dirty="0"/>
              <a:t>　　永井　測光・分光、観測面の話（手順</a:t>
            </a:r>
            <a:r>
              <a:rPr lang="en-US" altLang="ja-JP" sz="1050" dirty="0"/>
              <a:t>, </a:t>
            </a:r>
            <a:r>
              <a:rPr lang="ja-JP" altLang="en-US" sz="1050" dirty="0"/>
              <a:t>日心補正とか）</a:t>
            </a:r>
          </a:p>
          <a:p>
            <a:pPr marL="0" indent="0">
              <a:buNone/>
            </a:pPr>
            <a:r>
              <a:rPr lang="ja-JP" altLang="en-US" sz="1050" dirty="0"/>
              <a:t>　　中村　光度曲線の解析に向けて（その２）</a:t>
            </a:r>
          </a:p>
          <a:p>
            <a:pPr marL="0" indent="0">
              <a:buNone/>
            </a:pPr>
            <a:r>
              <a:rPr lang="ja-JP" altLang="en-US" sz="1050" dirty="0"/>
              <a:t>　　岡崎　分光連星の続き</a:t>
            </a:r>
            <a:r>
              <a:rPr lang="en-US" altLang="ja-JP" sz="1050" dirty="0"/>
              <a:t>, </a:t>
            </a:r>
            <a:r>
              <a:rPr lang="ja-JP" altLang="en-US" sz="1050" dirty="0"/>
              <a:t>便利マクロ紹介</a:t>
            </a:r>
            <a:r>
              <a:rPr lang="en-US" altLang="ja-JP" sz="1050" dirty="0"/>
              <a:t>, </a:t>
            </a:r>
            <a:r>
              <a:rPr lang="ja-JP" altLang="en-US" sz="1050" dirty="0"/>
              <a:t>観測面の話</a:t>
            </a:r>
          </a:p>
          <a:p>
            <a:pPr marL="0" indent="0">
              <a:buNone/>
            </a:pPr>
            <a:r>
              <a:rPr lang="ja-JP" altLang="en-US" sz="1050" dirty="0"/>
              <a:t>　清田　話題・測光観測</a:t>
            </a:r>
          </a:p>
          <a:p>
            <a:pPr marL="0" indent="0">
              <a:buNone/>
            </a:pPr>
            <a:endParaRPr lang="ja-JP" altLang="en-US" sz="1050" dirty="0"/>
          </a:p>
          <a:p>
            <a:pPr marL="0" indent="0">
              <a:buNone/>
            </a:pPr>
            <a:r>
              <a:rPr lang="ja-JP" altLang="en-US" sz="1050" dirty="0">
                <a:solidFill>
                  <a:srgbClr val="00B0F0"/>
                </a:solidFill>
              </a:rPr>
              <a:t>第</a:t>
            </a:r>
            <a:r>
              <a:rPr lang="en-US" altLang="ja-JP" sz="1050" dirty="0">
                <a:solidFill>
                  <a:srgbClr val="00B0F0"/>
                </a:solidFill>
              </a:rPr>
              <a:t>04</a:t>
            </a:r>
            <a:r>
              <a:rPr lang="ja-JP" altLang="en-US" sz="1050" dirty="0">
                <a:solidFill>
                  <a:srgbClr val="00B0F0"/>
                </a:solidFill>
              </a:rPr>
              <a:t>回</a:t>
            </a:r>
          </a:p>
          <a:p>
            <a:pPr marL="0" indent="0">
              <a:buNone/>
            </a:pPr>
            <a:r>
              <a:rPr lang="ja-JP" altLang="en-US" sz="1050" dirty="0"/>
              <a:t>　連星系・変光星・低温度星 報告 </a:t>
            </a:r>
            <a:r>
              <a:rPr lang="en-US" altLang="ja-JP" sz="1050" dirty="0"/>
              <a:t>----- </a:t>
            </a:r>
            <a:r>
              <a:rPr lang="ja-JP" altLang="en-US" sz="1050" dirty="0"/>
              <a:t>清田</a:t>
            </a:r>
          </a:p>
          <a:p>
            <a:pPr marL="0" indent="0">
              <a:buNone/>
            </a:pPr>
            <a:r>
              <a:rPr lang="ja-JP" altLang="en-US" sz="1050" dirty="0"/>
              <a:t>　観測星候補の選定 </a:t>
            </a:r>
            <a:r>
              <a:rPr lang="en-US" altLang="ja-JP" sz="1050" dirty="0"/>
              <a:t>------------------ </a:t>
            </a:r>
            <a:r>
              <a:rPr lang="ja-JP" altLang="en-US" sz="1050" dirty="0"/>
              <a:t>永井</a:t>
            </a:r>
          </a:p>
          <a:p>
            <a:pPr marL="0" indent="0">
              <a:buNone/>
            </a:pPr>
            <a:r>
              <a:rPr lang="ja-JP" altLang="en-US" sz="1050" dirty="0"/>
              <a:t>　おうし座ＲＶ型変光星の話 </a:t>
            </a:r>
            <a:r>
              <a:rPr lang="en-US" altLang="ja-JP" sz="1050" dirty="0"/>
              <a:t>---------- </a:t>
            </a:r>
            <a:r>
              <a:rPr lang="ja-JP" altLang="en-US" sz="1050" dirty="0"/>
              <a:t>吉岡</a:t>
            </a:r>
          </a:p>
          <a:p>
            <a:pPr marL="0" indent="0">
              <a:buNone/>
            </a:pPr>
            <a:r>
              <a:rPr lang="ja-JP" altLang="en-US" sz="1050" dirty="0"/>
              <a:t>　光度曲線の解析に向けて（その</a:t>
            </a:r>
            <a:r>
              <a:rPr lang="en-US" altLang="ja-JP" sz="1050" dirty="0"/>
              <a:t>3</a:t>
            </a:r>
            <a:r>
              <a:rPr lang="ja-JP" altLang="en-US" sz="1050" dirty="0"/>
              <a:t>） </a:t>
            </a:r>
            <a:r>
              <a:rPr lang="en-US" altLang="ja-JP" sz="1050" dirty="0"/>
              <a:t>--- </a:t>
            </a:r>
            <a:r>
              <a:rPr lang="ja-JP" altLang="en-US" sz="1050" dirty="0"/>
              <a:t>中村</a:t>
            </a:r>
          </a:p>
          <a:p>
            <a:pPr marL="0" indent="0">
              <a:buNone/>
            </a:pPr>
            <a:r>
              <a:rPr lang="ja-JP" altLang="en-US" sz="1050" dirty="0"/>
              <a:t>　ケプラー衛星のデータ利用方法 </a:t>
            </a:r>
            <a:r>
              <a:rPr lang="en-US" altLang="ja-JP" sz="1050" dirty="0"/>
              <a:t>------ </a:t>
            </a:r>
            <a:r>
              <a:rPr lang="ja-JP" altLang="en-US" sz="1050" dirty="0"/>
              <a:t>岡崎</a:t>
            </a:r>
          </a:p>
          <a:p>
            <a:pPr marL="0" indent="0">
              <a:buNone/>
            </a:pPr>
            <a:endParaRPr lang="ja-JP" altLang="en-US" sz="1050" dirty="0"/>
          </a:p>
          <a:p>
            <a:pPr marL="0" indent="0">
              <a:buNone/>
            </a:pPr>
            <a:r>
              <a:rPr lang="ja-JP" altLang="en-US" sz="1050" dirty="0">
                <a:solidFill>
                  <a:srgbClr val="00B0F0"/>
                </a:solidFill>
              </a:rPr>
              <a:t>第</a:t>
            </a:r>
            <a:r>
              <a:rPr lang="en-US" altLang="ja-JP" sz="1050" dirty="0">
                <a:solidFill>
                  <a:srgbClr val="00B0F0"/>
                </a:solidFill>
              </a:rPr>
              <a:t>05</a:t>
            </a:r>
            <a:r>
              <a:rPr lang="ja-JP" altLang="en-US" sz="1050" dirty="0">
                <a:solidFill>
                  <a:srgbClr val="00B0F0"/>
                </a:solidFill>
              </a:rPr>
              <a:t>回</a:t>
            </a:r>
          </a:p>
          <a:p>
            <a:pPr marL="0" indent="0">
              <a:buNone/>
            </a:pPr>
            <a:r>
              <a:rPr lang="ja-JP" altLang="en-US" sz="1050" dirty="0"/>
              <a:t>　観測結果集計と考察 </a:t>
            </a:r>
            <a:r>
              <a:rPr lang="en-US" altLang="ja-JP" sz="1050" dirty="0"/>
              <a:t>---------------- </a:t>
            </a:r>
            <a:r>
              <a:rPr lang="ja-JP" altLang="en-US" sz="1050" dirty="0"/>
              <a:t>永井</a:t>
            </a:r>
          </a:p>
          <a:p>
            <a:pPr marL="0" indent="0">
              <a:buNone/>
            </a:pPr>
            <a:r>
              <a:rPr lang="ja-JP" altLang="en-US" sz="1050" dirty="0"/>
              <a:t>　光度曲線の解析に向けて</a:t>
            </a:r>
            <a:r>
              <a:rPr lang="en-US" altLang="ja-JP" sz="1050" dirty="0"/>
              <a:t>(</a:t>
            </a:r>
            <a:r>
              <a:rPr lang="ja-JP" altLang="en-US" sz="1050" dirty="0"/>
              <a:t>その</a:t>
            </a:r>
            <a:r>
              <a:rPr lang="en-US" altLang="ja-JP" sz="1050" dirty="0"/>
              <a:t>4) ----- </a:t>
            </a:r>
            <a:r>
              <a:rPr lang="ja-JP" altLang="en-US" sz="1050" dirty="0"/>
              <a:t>中村</a:t>
            </a:r>
          </a:p>
          <a:p>
            <a:pPr marL="0" indent="0">
              <a:buNone/>
            </a:pPr>
            <a:r>
              <a:rPr lang="ja-JP" altLang="en-US" sz="1050" dirty="0"/>
              <a:t>　食連星の公転周期変動 </a:t>
            </a:r>
            <a:r>
              <a:rPr lang="en-US" altLang="ja-JP" sz="1050" dirty="0"/>
              <a:t>-------------- </a:t>
            </a:r>
            <a:r>
              <a:rPr lang="ja-JP" altLang="en-US" sz="1050" dirty="0"/>
              <a:t>岡崎</a:t>
            </a:r>
          </a:p>
          <a:p>
            <a:pPr marL="0" indent="0">
              <a:buNone/>
            </a:pPr>
            <a:r>
              <a:rPr lang="ja-JP" altLang="en-US" sz="1050" dirty="0"/>
              <a:t>　</a:t>
            </a:r>
            <a:r>
              <a:rPr lang="en-US" altLang="ja-JP" sz="1050" dirty="0"/>
              <a:t>Phoebe</a:t>
            </a:r>
            <a:r>
              <a:rPr lang="ja-JP" altLang="en-US" sz="1050" dirty="0"/>
              <a:t>実演</a:t>
            </a:r>
            <a:r>
              <a:rPr lang="en-US" altLang="ja-JP" sz="1050" dirty="0"/>
              <a:t>(</a:t>
            </a:r>
            <a:r>
              <a:rPr lang="ja-JP" altLang="en-US" sz="1050" dirty="0"/>
              <a:t>予告編</a:t>
            </a:r>
            <a:r>
              <a:rPr lang="en-US" altLang="ja-JP" sz="1050" dirty="0"/>
              <a:t>) ---------------- </a:t>
            </a:r>
            <a:r>
              <a:rPr lang="ja-JP" altLang="en-US" sz="1050" dirty="0"/>
              <a:t>永井</a:t>
            </a:r>
          </a:p>
          <a:p>
            <a:pPr marL="0" indent="0">
              <a:buNone/>
            </a:pPr>
            <a:r>
              <a:rPr lang="ja-JP" altLang="en-US" sz="1050" dirty="0"/>
              <a:t>　話題・測光観測など </a:t>
            </a:r>
            <a:r>
              <a:rPr lang="en-US" altLang="ja-JP" sz="1050" dirty="0"/>
              <a:t>---------------- </a:t>
            </a:r>
            <a:r>
              <a:rPr lang="ja-JP" altLang="en-US" sz="1050" dirty="0"/>
              <a:t>清田</a:t>
            </a:r>
          </a:p>
          <a:p>
            <a:pPr marL="0" indent="0">
              <a:buNone/>
            </a:pPr>
            <a:r>
              <a:rPr lang="ja-JP" altLang="en-US" sz="1050" dirty="0"/>
              <a:t>　</a:t>
            </a:r>
            <a:r>
              <a:rPr lang="en-US" altLang="ja-JP" sz="1050" dirty="0"/>
              <a:t>Kepler</a:t>
            </a:r>
            <a:r>
              <a:rPr lang="ja-JP" altLang="en-US" sz="1050" dirty="0"/>
              <a:t>衛星の測光バンド </a:t>
            </a:r>
            <a:r>
              <a:rPr lang="en-US" altLang="ja-JP" sz="1050" dirty="0"/>
              <a:t>------------ </a:t>
            </a:r>
            <a:r>
              <a:rPr lang="ja-JP" altLang="en-US" sz="1050" dirty="0"/>
              <a:t>清田</a:t>
            </a:r>
            <a:endParaRPr lang="en-US" altLang="ja-JP" sz="1050" dirty="0"/>
          </a:p>
          <a:p>
            <a:pPr marL="0" indent="0">
              <a:buNone/>
            </a:pPr>
            <a:endParaRPr lang="en-US" altLang="ja-JP" sz="1050" dirty="0"/>
          </a:p>
          <a:p>
            <a:pPr marL="0" indent="0">
              <a:buNone/>
            </a:pPr>
            <a:endParaRPr lang="en-US" altLang="ja-JP" sz="1050" dirty="0"/>
          </a:p>
          <a:p>
            <a:pPr marL="0" indent="0">
              <a:buNone/>
            </a:pPr>
            <a:endParaRPr lang="ja-JP" altLang="en-US" sz="1050" dirty="0"/>
          </a:p>
          <a:p>
            <a:pPr marL="0" indent="0">
              <a:buNone/>
            </a:pPr>
            <a:r>
              <a:rPr lang="ja-JP" altLang="en-US" sz="1050" dirty="0">
                <a:solidFill>
                  <a:srgbClr val="00B0F0"/>
                </a:solidFill>
              </a:rPr>
              <a:t>第</a:t>
            </a:r>
            <a:r>
              <a:rPr lang="en-US" altLang="ja-JP" sz="1050" dirty="0">
                <a:solidFill>
                  <a:srgbClr val="00B0F0"/>
                </a:solidFill>
              </a:rPr>
              <a:t>06</a:t>
            </a:r>
            <a:r>
              <a:rPr lang="ja-JP" altLang="en-US" sz="1050" dirty="0">
                <a:solidFill>
                  <a:srgbClr val="00B0F0"/>
                </a:solidFill>
              </a:rPr>
              <a:t>回</a:t>
            </a:r>
          </a:p>
          <a:p>
            <a:pPr marL="0" indent="0">
              <a:buNone/>
            </a:pPr>
            <a:r>
              <a:rPr lang="ja-JP" altLang="en-US" sz="1050" dirty="0"/>
              <a:t>　</a:t>
            </a:r>
            <a:r>
              <a:rPr lang="en-US" altLang="ja-JP" sz="1050" dirty="0"/>
              <a:t>Phoebe</a:t>
            </a:r>
            <a:r>
              <a:rPr lang="ja-JP" altLang="en-US" sz="1050" dirty="0"/>
              <a:t>実演 </a:t>
            </a:r>
            <a:r>
              <a:rPr lang="en-US" altLang="ja-JP" sz="1050" dirty="0"/>
              <a:t>---------------------------------- </a:t>
            </a:r>
            <a:r>
              <a:rPr lang="ja-JP" altLang="en-US" sz="1050" dirty="0"/>
              <a:t>永井</a:t>
            </a:r>
          </a:p>
          <a:p>
            <a:pPr marL="0" indent="0">
              <a:buNone/>
            </a:pPr>
            <a:r>
              <a:rPr lang="ja-JP" altLang="en-US" sz="1050" dirty="0"/>
              <a:t>　観測結果集計と考察 </a:t>
            </a:r>
            <a:r>
              <a:rPr lang="en-US" altLang="ja-JP" sz="1050" dirty="0"/>
              <a:t>-------------------------- </a:t>
            </a:r>
            <a:r>
              <a:rPr lang="ja-JP" altLang="en-US" sz="1050" dirty="0"/>
              <a:t>永井</a:t>
            </a:r>
          </a:p>
          <a:p>
            <a:pPr marL="0" indent="0">
              <a:buNone/>
            </a:pPr>
            <a:r>
              <a:rPr lang="ja-JP" altLang="en-US" sz="1050" dirty="0"/>
              <a:t>　ガイド用</a:t>
            </a:r>
            <a:r>
              <a:rPr lang="en-US" altLang="ja-JP" sz="1050" dirty="0"/>
              <a:t>CMOS</a:t>
            </a:r>
            <a:r>
              <a:rPr lang="ja-JP" altLang="en-US" sz="1050" dirty="0"/>
              <a:t>カメラで食変光星観測 </a:t>
            </a:r>
            <a:r>
              <a:rPr lang="en-US" altLang="ja-JP" sz="1050" dirty="0"/>
              <a:t>---------- </a:t>
            </a:r>
            <a:r>
              <a:rPr lang="ja-JP" altLang="en-US" sz="1050" dirty="0"/>
              <a:t>下地</a:t>
            </a:r>
          </a:p>
          <a:p>
            <a:pPr marL="0" indent="0">
              <a:buNone/>
            </a:pPr>
            <a:r>
              <a:rPr lang="ja-JP" altLang="en-US" sz="1050" dirty="0"/>
              <a:t>　天文基礎集中講義 </a:t>
            </a:r>
            <a:r>
              <a:rPr lang="en-US" altLang="ja-JP" sz="1050" dirty="0"/>
              <a:t>---------------------------- </a:t>
            </a:r>
            <a:r>
              <a:rPr lang="ja-JP" altLang="en-US" sz="1050" dirty="0"/>
              <a:t>佐藤</a:t>
            </a:r>
          </a:p>
          <a:p>
            <a:pPr marL="0" indent="0">
              <a:buNone/>
            </a:pPr>
            <a:r>
              <a:rPr lang="ja-JP" altLang="en-US" sz="1050" dirty="0"/>
              <a:t>　光度曲線に解析に向けて</a:t>
            </a:r>
            <a:r>
              <a:rPr lang="en-US" altLang="ja-JP" sz="1050" dirty="0"/>
              <a:t>(</a:t>
            </a:r>
            <a:r>
              <a:rPr lang="ja-JP" altLang="en-US" sz="1050" dirty="0"/>
              <a:t>その</a:t>
            </a:r>
            <a:r>
              <a:rPr lang="en-US" altLang="ja-JP" sz="1050" dirty="0"/>
              <a:t>5) </a:t>
            </a:r>
            <a:r>
              <a:rPr lang="ja-JP" altLang="en-US" sz="1050" dirty="0"/>
              <a:t>その他の話題 </a:t>
            </a:r>
            <a:r>
              <a:rPr lang="en-US" altLang="ja-JP" sz="1050" dirty="0"/>
              <a:t>-- </a:t>
            </a:r>
            <a:r>
              <a:rPr lang="ja-JP" altLang="en-US" sz="1050" dirty="0"/>
              <a:t>中村</a:t>
            </a:r>
          </a:p>
          <a:p>
            <a:pPr marL="0" indent="0">
              <a:buNone/>
            </a:pPr>
            <a:r>
              <a:rPr lang="ja-JP" altLang="en-US" sz="1050" dirty="0"/>
              <a:t>　話題・測光観測など </a:t>
            </a:r>
            <a:r>
              <a:rPr lang="en-US" altLang="ja-JP" sz="1050" dirty="0"/>
              <a:t>-------------------------- </a:t>
            </a:r>
            <a:r>
              <a:rPr lang="ja-JP" altLang="en-US" sz="1050" dirty="0"/>
              <a:t>清田</a:t>
            </a:r>
          </a:p>
          <a:p>
            <a:pPr marL="0" indent="0">
              <a:buNone/>
            </a:pPr>
            <a:r>
              <a:rPr lang="ja-JP" altLang="en-US" sz="1050" dirty="0"/>
              <a:t>　一年の振り返りと今後 </a:t>
            </a:r>
            <a:r>
              <a:rPr lang="en-US" altLang="ja-JP" sz="1050" dirty="0"/>
              <a:t>------------------------ </a:t>
            </a:r>
            <a:r>
              <a:rPr lang="ja-JP" altLang="en-US" sz="1050" dirty="0"/>
              <a:t>永井</a:t>
            </a:r>
            <a:endParaRPr lang="en-US" altLang="ja-JP" sz="1050" dirty="0"/>
          </a:p>
          <a:p>
            <a:pPr marL="0" indent="0">
              <a:buNone/>
            </a:pPr>
            <a:endParaRPr lang="ja-JP" altLang="en-US" sz="1050" dirty="0"/>
          </a:p>
          <a:p>
            <a:pPr marL="0" indent="0">
              <a:buNone/>
            </a:pPr>
            <a:r>
              <a:rPr lang="ja-JP" altLang="en-US" sz="1050" dirty="0">
                <a:solidFill>
                  <a:srgbClr val="00B0F0"/>
                </a:solidFill>
              </a:rPr>
              <a:t>第</a:t>
            </a:r>
            <a:r>
              <a:rPr lang="en-US" altLang="ja-JP" sz="1050" dirty="0">
                <a:solidFill>
                  <a:srgbClr val="00B0F0"/>
                </a:solidFill>
              </a:rPr>
              <a:t>07</a:t>
            </a:r>
            <a:r>
              <a:rPr lang="ja-JP" altLang="en-US" sz="1050" dirty="0">
                <a:solidFill>
                  <a:srgbClr val="00B0F0"/>
                </a:solidFill>
              </a:rPr>
              <a:t>回</a:t>
            </a:r>
          </a:p>
          <a:p>
            <a:pPr marL="0" indent="0">
              <a:buNone/>
            </a:pPr>
            <a:r>
              <a:rPr lang="ja-JP" altLang="en-US" sz="1050" dirty="0"/>
              <a:t>　</a:t>
            </a:r>
            <a:r>
              <a:rPr lang="en-US" altLang="ja-JP" sz="1050" dirty="0"/>
              <a:t>Linux</a:t>
            </a:r>
            <a:r>
              <a:rPr lang="ja-JP" altLang="en-US" sz="1050" dirty="0"/>
              <a:t>上で動く天文ソフト紹介 </a:t>
            </a:r>
            <a:r>
              <a:rPr lang="en-US" altLang="ja-JP" sz="1050" dirty="0"/>
              <a:t>---- </a:t>
            </a:r>
            <a:r>
              <a:rPr lang="ja-JP" altLang="en-US" sz="1050" dirty="0"/>
              <a:t>下地</a:t>
            </a:r>
          </a:p>
          <a:p>
            <a:pPr marL="0" indent="0">
              <a:buNone/>
            </a:pPr>
            <a:r>
              <a:rPr lang="ja-JP" altLang="en-US" sz="1050" dirty="0"/>
              <a:t>　変光星の分類 </a:t>
            </a:r>
            <a:r>
              <a:rPr lang="en-US" altLang="ja-JP" sz="1050" dirty="0"/>
              <a:t>------------------- </a:t>
            </a:r>
            <a:r>
              <a:rPr lang="ja-JP" altLang="en-US" sz="1050" dirty="0"/>
              <a:t>永井</a:t>
            </a:r>
          </a:p>
          <a:p>
            <a:pPr marL="0" indent="0">
              <a:buNone/>
            </a:pPr>
            <a:r>
              <a:rPr lang="ja-JP" altLang="en-US" sz="1050" dirty="0"/>
              <a:t>　</a:t>
            </a:r>
            <a:r>
              <a:rPr lang="en-US" altLang="ja-JP" sz="1050" dirty="0" err="1"/>
              <a:t>SExtractor</a:t>
            </a:r>
            <a:r>
              <a:rPr lang="ja-JP" altLang="en-US" sz="1050" dirty="0"/>
              <a:t>の続き と 話題 </a:t>
            </a:r>
            <a:r>
              <a:rPr lang="en-US" altLang="ja-JP" sz="1050" dirty="0"/>
              <a:t>------- </a:t>
            </a:r>
            <a:r>
              <a:rPr lang="ja-JP" altLang="en-US" sz="1050" dirty="0"/>
              <a:t>清田</a:t>
            </a:r>
          </a:p>
          <a:p>
            <a:pPr marL="0" indent="0">
              <a:buNone/>
            </a:pPr>
            <a:r>
              <a:rPr lang="ja-JP" altLang="en-US" sz="1050" dirty="0"/>
              <a:t>　</a:t>
            </a:r>
            <a:r>
              <a:rPr lang="en-US" altLang="ja-JP" sz="1050" dirty="0"/>
              <a:t>V888 Mon</a:t>
            </a:r>
            <a:r>
              <a:rPr lang="ja-JP" altLang="en-US" sz="1050" dirty="0"/>
              <a:t>の解析実演・実習 </a:t>
            </a:r>
            <a:r>
              <a:rPr lang="en-US" altLang="ja-JP" sz="1050" dirty="0"/>
              <a:t>------- </a:t>
            </a:r>
            <a:r>
              <a:rPr lang="ja-JP" altLang="en-US" sz="1050" dirty="0"/>
              <a:t>永井</a:t>
            </a:r>
          </a:p>
          <a:p>
            <a:pPr marL="0" indent="0">
              <a:buNone/>
            </a:pPr>
            <a:r>
              <a:rPr lang="ja-JP" altLang="en-US" sz="1050" dirty="0"/>
              <a:t>　</a:t>
            </a:r>
            <a:r>
              <a:rPr lang="en-US" altLang="ja-JP" sz="1050" dirty="0" err="1"/>
              <a:t>Phobe</a:t>
            </a:r>
            <a:r>
              <a:rPr lang="ja-JP" altLang="en-US" sz="1050" dirty="0"/>
              <a:t>の注意点等 </a:t>
            </a:r>
            <a:r>
              <a:rPr lang="en-US" altLang="ja-JP" sz="1050" dirty="0"/>
              <a:t>---------------- </a:t>
            </a:r>
            <a:r>
              <a:rPr lang="ja-JP" altLang="en-US" sz="1050" dirty="0"/>
              <a:t>中村</a:t>
            </a:r>
          </a:p>
          <a:p>
            <a:pPr marL="0" indent="0">
              <a:buNone/>
            </a:pPr>
            <a:r>
              <a:rPr lang="ja-JP" altLang="en-US" sz="1050" dirty="0"/>
              <a:t>　岡崎さん</a:t>
            </a:r>
            <a:r>
              <a:rPr lang="en-US" altLang="ja-JP" sz="1050" dirty="0"/>
              <a:t>code(</a:t>
            </a:r>
            <a:r>
              <a:rPr lang="ja-JP" altLang="en-US" sz="1050" dirty="0"/>
              <a:t>仮</a:t>
            </a:r>
            <a:r>
              <a:rPr lang="en-US" altLang="ja-JP" sz="1050" dirty="0"/>
              <a:t>) --------------- </a:t>
            </a:r>
            <a:r>
              <a:rPr lang="ja-JP" altLang="en-US" sz="1050" dirty="0"/>
              <a:t>岡崎</a:t>
            </a:r>
          </a:p>
          <a:p>
            <a:pPr marL="0" indent="0">
              <a:buNone/>
            </a:pPr>
            <a:r>
              <a:rPr lang="ja-JP" altLang="en-US" sz="1050" dirty="0"/>
              <a:t>　一年の振り返りと今後 </a:t>
            </a:r>
            <a:r>
              <a:rPr lang="en-US" altLang="ja-JP" sz="1050" dirty="0"/>
              <a:t>----------- </a:t>
            </a:r>
            <a:r>
              <a:rPr lang="ja-JP" altLang="en-US" sz="1050" dirty="0"/>
              <a:t>永井</a:t>
            </a:r>
          </a:p>
        </p:txBody>
      </p:sp>
    </p:spTree>
    <p:extLst>
      <p:ext uri="{BB962C8B-B14F-4D97-AF65-F5344CB8AC3E}">
        <p14:creationId xmlns:p14="http://schemas.microsoft.com/office/powerpoint/2010/main" val="237458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議事録　</a:t>
            </a:r>
            <a:r>
              <a:rPr lang="ja-JP" altLang="en-US" sz="2800" dirty="0"/>
              <a:t>（第九回の例）</a:t>
            </a:r>
            <a:endParaRPr kumimoji="1" lang="ja-JP" altLang="en-US" sz="2800" dirty="0"/>
          </a:p>
        </p:txBody>
      </p:sp>
      <p:sp>
        <p:nvSpPr>
          <p:cNvPr id="3" name="コンテンツ プレースホルダー 2"/>
          <p:cNvSpPr>
            <a:spLocks noGrp="1"/>
          </p:cNvSpPr>
          <p:nvPr>
            <p:ph idx="1"/>
          </p:nvPr>
        </p:nvSpPr>
        <p:spPr>
          <a:xfrm>
            <a:off x="107504" y="1600200"/>
            <a:ext cx="8928992" cy="4997152"/>
          </a:xfrm>
        </p:spPr>
        <p:txBody>
          <a:bodyPr numCol="2">
            <a:noAutofit/>
          </a:bodyPr>
          <a:lstStyle/>
          <a:p>
            <a:pPr marL="0" indent="0">
              <a:buNone/>
            </a:pPr>
            <a:r>
              <a:rPr lang="ja-JP" altLang="en-US" sz="1050" dirty="0">
                <a:solidFill>
                  <a:srgbClr val="0070C0"/>
                </a:solidFill>
              </a:rPr>
              <a:t>観測面の話</a:t>
            </a:r>
          </a:p>
          <a:p>
            <a:pPr marL="0" indent="0">
              <a:buNone/>
            </a:pPr>
            <a:r>
              <a:rPr lang="ja-JP" altLang="en-US" sz="1050" dirty="0"/>
              <a:t>　</a:t>
            </a:r>
            <a:r>
              <a:rPr lang="ja-JP" altLang="en-US" sz="1050" dirty="0">
                <a:solidFill>
                  <a:srgbClr val="00B0F0"/>
                </a:solidFill>
              </a:rPr>
              <a:t>共同観測星中間報告 （</a:t>
            </a:r>
            <a:r>
              <a:rPr lang="en-US" altLang="ja-JP" sz="1050" dirty="0">
                <a:solidFill>
                  <a:srgbClr val="00B0F0"/>
                </a:solidFill>
              </a:rPr>
              <a:t>PP Del, V481 Peg </a:t>
            </a:r>
            <a:r>
              <a:rPr lang="ja-JP" altLang="en-US" sz="1050" dirty="0">
                <a:solidFill>
                  <a:srgbClr val="00B0F0"/>
                </a:solidFill>
              </a:rPr>
              <a:t>測光結果）</a:t>
            </a:r>
            <a:r>
              <a:rPr lang="en-US" altLang="ja-JP" sz="1050" dirty="0"/>
              <a:t>------------------ </a:t>
            </a:r>
            <a:r>
              <a:rPr lang="ja-JP" altLang="en-US" sz="1050" dirty="0"/>
              <a:t>永井</a:t>
            </a:r>
          </a:p>
          <a:p>
            <a:pPr marL="0" indent="0">
              <a:buNone/>
            </a:pPr>
            <a:r>
              <a:rPr lang="ja-JP" altLang="en-US" sz="1050" dirty="0"/>
              <a:t>　　</a:t>
            </a:r>
            <a:r>
              <a:rPr lang="en-US" altLang="ja-JP" sz="1050" dirty="0"/>
              <a:t>PP Del</a:t>
            </a:r>
            <a:r>
              <a:rPr lang="ja-JP" altLang="en-US" sz="1050" dirty="0"/>
              <a:t>は周期が</a:t>
            </a:r>
            <a:r>
              <a:rPr lang="en-US" altLang="ja-JP" sz="1050" dirty="0"/>
              <a:t>1.02</a:t>
            </a:r>
            <a:r>
              <a:rPr lang="ja-JP" altLang="en-US" sz="1050" dirty="0"/>
              <a:t>日、全位相の観測が難しく、中止します。</a:t>
            </a:r>
          </a:p>
          <a:p>
            <a:pPr marL="0" indent="0">
              <a:buNone/>
            </a:pPr>
            <a:r>
              <a:rPr lang="ja-JP" altLang="en-US" sz="1050" dirty="0"/>
              <a:t>　　</a:t>
            </a:r>
            <a:r>
              <a:rPr lang="en-US" altLang="ja-JP" sz="1050" dirty="0"/>
              <a:t>V481 Peg</a:t>
            </a:r>
            <a:r>
              <a:rPr lang="ja-JP" altLang="en-US" sz="1050" dirty="0"/>
              <a:t>の解析をしてみる</a:t>
            </a:r>
          </a:p>
          <a:p>
            <a:pPr marL="0" indent="0">
              <a:buNone/>
            </a:pPr>
            <a:r>
              <a:rPr lang="ja-JP" altLang="en-US" sz="1050" dirty="0"/>
              <a:t>　　　鈴木さんの</a:t>
            </a:r>
            <a:r>
              <a:rPr lang="en-US" altLang="ja-JP" sz="1050" dirty="0" err="1"/>
              <a:t>Ic</a:t>
            </a:r>
            <a:r>
              <a:rPr lang="en-US" altLang="ja-JP" sz="1050" dirty="0"/>
              <a:t> band</a:t>
            </a:r>
            <a:r>
              <a:rPr lang="ja-JP" altLang="en-US" sz="1050" dirty="0"/>
              <a:t>が明るい</a:t>
            </a:r>
            <a:r>
              <a:rPr lang="en-US" altLang="ja-JP" sz="1050" dirty="0"/>
              <a:t>B-V=V-I</a:t>
            </a:r>
            <a:r>
              <a:rPr lang="ja-JP" altLang="en-US" sz="1050" dirty="0"/>
              <a:t>で再計算をお願いする</a:t>
            </a:r>
          </a:p>
          <a:p>
            <a:pPr marL="0" indent="0">
              <a:buNone/>
            </a:pPr>
            <a:r>
              <a:rPr lang="ja-JP" altLang="en-US" sz="1050" dirty="0"/>
              <a:t>　　　</a:t>
            </a:r>
            <a:r>
              <a:rPr lang="en-US" altLang="ja-JP" sz="1050" dirty="0"/>
              <a:t>V481 Peg</a:t>
            </a:r>
            <a:r>
              <a:rPr lang="ja-JP" altLang="en-US" sz="1050" dirty="0"/>
              <a:t>の観測は少なく、解析例は無い（中村先生）</a:t>
            </a:r>
          </a:p>
          <a:p>
            <a:pPr marL="0" indent="0">
              <a:buNone/>
            </a:pPr>
            <a:r>
              <a:rPr lang="ja-JP" altLang="en-US" sz="1050" dirty="0"/>
              <a:t>　</a:t>
            </a:r>
            <a:r>
              <a:rPr lang="ja-JP" altLang="en-US" sz="1050" dirty="0">
                <a:solidFill>
                  <a:srgbClr val="00B0F0"/>
                </a:solidFill>
              </a:rPr>
              <a:t>天体測光基礎 　</a:t>
            </a:r>
            <a:r>
              <a:rPr lang="en-US" altLang="ja-JP" sz="1050" dirty="0">
                <a:solidFill>
                  <a:srgbClr val="00B0F0"/>
                </a:solidFill>
              </a:rPr>
              <a:t>(</a:t>
            </a:r>
            <a:r>
              <a:rPr lang="ja-JP" altLang="en-US" sz="1050" dirty="0">
                <a:solidFill>
                  <a:srgbClr val="00B0F0"/>
                </a:solidFill>
              </a:rPr>
              <a:t>単色のナチュラルシステムまで）</a:t>
            </a:r>
            <a:r>
              <a:rPr lang="en-US" altLang="ja-JP" sz="1050" dirty="0"/>
              <a:t>-------------------- </a:t>
            </a:r>
            <a:r>
              <a:rPr lang="ja-JP" altLang="en-US" sz="1050" dirty="0"/>
              <a:t>永井</a:t>
            </a:r>
          </a:p>
          <a:p>
            <a:pPr marL="0" indent="0">
              <a:buNone/>
            </a:pPr>
            <a:r>
              <a:rPr lang="ja-JP" altLang="en-US" sz="1050" dirty="0"/>
              <a:t>　　ナチュラルシステムの説明</a:t>
            </a:r>
          </a:p>
          <a:p>
            <a:pPr marL="0" indent="0">
              <a:buNone/>
            </a:pPr>
            <a:r>
              <a:rPr lang="ja-JP" altLang="en-US" sz="1050" dirty="0"/>
              <a:t>　　標準システムは鈴木さんの二色図レポートで代用</a:t>
            </a:r>
          </a:p>
          <a:p>
            <a:pPr marL="0" indent="0">
              <a:buNone/>
            </a:pPr>
            <a:r>
              <a:rPr lang="ja-JP" altLang="en-US" sz="1050" dirty="0"/>
              <a:t>　　どちらも実演・実習を食変光星観測基礎編で行う</a:t>
            </a:r>
          </a:p>
          <a:p>
            <a:pPr marL="0" indent="0">
              <a:buNone/>
            </a:pPr>
            <a:r>
              <a:rPr lang="en-US" altLang="ja-JP" sz="1050" dirty="0">
                <a:solidFill>
                  <a:srgbClr val="0070C0"/>
                </a:solidFill>
              </a:rPr>
              <a:t>V888 Mon</a:t>
            </a:r>
            <a:r>
              <a:rPr lang="ja-JP" altLang="en-US" sz="1050" dirty="0">
                <a:solidFill>
                  <a:srgbClr val="0070C0"/>
                </a:solidFill>
              </a:rPr>
              <a:t>の温度見積</a:t>
            </a:r>
          </a:p>
          <a:p>
            <a:pPr marL="0" indent="0">
              <a:buNone/>
            </a:pPr>
            <a:r>
              <a:rPr lang="ja-JP" altLang="en-US" sz="1050" dirty="0"/>
              <a:t>　</a:t>
            </a:r>
            <a:r>
              <a:rPr lang="ja-JP" altLang="en-US" sz="1050" dirty="0">
                <a:solidFill>
                  <a:srgbClr val="00B0F0"/>
                </a:solidFill>
              </a:rPr>
              <a:t>画像中の</a:t>
            </a:r>
            <a:r>
              <a:rPr lang="en-US" altLang="ja-JP" sz="1050" dirty="0">
                <a:solidFill>
                  <a:srgbClr val="00B0F0"/>
                </a:solidFill>
              </a:rPr>
              <a:t>B</a:t>
            </a:r>
            <a:r>
              <a:rPr lang="ja-JP" altLang="en-US" sz="1050" dirty="0">
                <a:solidFill>
                  <a:srgbClr val="00B0F0"/>
                </a:solidFill>
              </a:rPr>
              <a:t>～</a:t>
            </a:r>
            <a:r>
              <a:rPr lang="en-US" altLang="ja-JP" sz="1050" dirty="0">
                <a:solidFill>
                  <a:srgbClr val="00B0F0"/>
                </a:solidFill>
              </a:rPr>
              <a:t>F</a:t>
            </a:r>
            <a:r>
              <a:rPr lang="ja-JP" altLang="en-US" sz="1050" dirty="0">
                <a:solidFill>
                  <a:srgbClr val="00B0F0"/>
                </a:solidFill>
              </a:rPr>
              <a:t>型星の</a:t>
            </a:r>
            <a:r>
              <a:rPr lang="en-US" altLang="ja-JP" sz="1050" dirty="0">
                <a:solidFill>
                  <a:srgbClr val="00B0F0"/>
                </a:solidFill>
              </a:rPr>
              <a:t>Hβ</a:t>
            </a:r>
            <a:r>
              <a:rPr lang="ja-JP" altLang="en-US" sz="1050" dirty="0">
                <a:solidFill>
                  <a:srgbClr val="00B0F0"/>
                </a:solidFill>
              </a:rPr>
              <a:t>・</a:t>
            </a:r>
            <a:r>
              <a:rPr lang="en-US" altLang="ja-JP" sz="1050" dirty="0" err="1">
                <a:solidFill>
                  <a:srgbClr val="00B0F0"/>
                </a:solidFill>
              </a:rPr>
              <a:t>Hγ</a:t>
            </a:r>
            <a:r>
              <a:rPr lang="ja-JP" altLang="en-US" sz="1050" dirty="0">
                <a:solidFill>
                  <a:srgbClr val="00B0F0"/>
                </a:solidFill>
              </a:rPr>
              <a:t>の</a:t>
            </a:r>
            <a:r>
              <a:rPr lang="en-US" altLang="ja-JP" sz="1050" dirty="0">
                <a:solidFill>
                  <a:srgbClr val="00B0F0"/>
                </a:solidFill>
              </a:rPr>
              <a:t>EW</a:t>
            </a:r>
            <a:r>
              <a:rPr lang="ja-JP" altLang="en-US" sz="1050" dirty="0">
                <a:solidFill>
                  <a:srgbClr val="00B0F0"/>
                </a:solidFill>
              </a:rPr>
              <a:t>比 </a:t>
            </a:r>
            <a:r>
              <a:rPr lang="en-US" altLang="ja-JP" sz="1050" dirty="0"/>
              <a:t>-------------------------------------- </a:t>
            </a:r>
            <a:r>
              <a:rPr lang="ja-JP" altLang="en-US" sz="1050" dirty="0"/>
              <a:t>永井</a:t>
            </a:r>
          </a:p>
          <a:p>
            <a:pPr marL="0" indent="0">
              <a:buNone/>
            </a:pPr>
            <a:r>
              <a:rPr lang="ja-JP" altLang="en-US" sz="1050" dirty="0"/>
              <a:t>　　ノイズ成分を除去して</a:t>
            </a:r>
            <a:r>
              <a:rPr lang="en-US" altLang="ja-JP" sz="1050" dirty="0"/>
              <a:t>EW</a:t>
            </a:r>
            <a:r>
              <a:rPr lang="ja-JP" altLang="en-US" sz="1050" dirty="0"/>
              <a:t>を再測定する</a:t>
            </a:r>
          </a:p>
          <a:p>
            <a:pPr marL="0" indent="0">
              <a:buNone/>
            </a:pPr>
            <a:r>
              <a:rPr lang="ja-JP" altLang="en-US" sz="1050" dirty="0"/>
              <a:t>　　外灯の成分を除去していない</a:t>
            </a:r>
          </a:p>
          <a:p>
            <a:pPr marL="0" indent="0">
              <a:buNone/>
            </a:pPr>
            <a:r>
              <a:rPr lang="ja-JP" altLang="en-US" sz="1050" dirty="0"/>
              <a:t>　　</a:t>
            </a:r>
            <a:r>
              <a:rPr lang="en-US" altLang="ja-JP" sz="1050" dirty="0" err="1"/>
              <a:t>Hγ</a:t>
            </a:r>
            <a:r>
              <a:rPr lang="ja-JP" altLang="en-US" sz="1050" dirty="0"/>
              <a:t>と</a:t>
            </a:r>
            <a:r>
              <a:rPr lang="en-US" altLang="ja-JP" sz="1050" dirty="0" err="1"/>
              <a:t>Teff</a:t>
            </a:r>
            <a:r>
              <a:rPr lang="ja-JP" altLang="en-US" sz="1050" dirty="0"/>
              <a:t>の関係図を説明（岡崎先生）</a:t>
            </a:r>
          </a:p>
          <a:p>
            <a:pPr marL="0" indent="0">
              <a:buNone/>
            </a:pPr>
            <a:r>
              <a:rPr lang="ja-JP" altLang="en-US" sz="1050" dirty="0"/>
              <a:t>　　</a:t>
            </a:r>
            <a:r>
              <a:rPr lang="en-US" altLang="ja-JP" sz="1050" dirty="0"/>
              <a:t>B8</a:t>
            </a:r>
            <a:r>
              <a:rPr lang="ja-JP" altLang="en-US" sz="1050" dirty="0"/>
              <a:t>星は</a:t>
            </a:r>
            <a:r>
              <a:rPr lang="en-US" altLang="ja-JP" sz="1050" dirty="0"/>
              <a:t>MS</a:t>
            </a:r>
            <a:r>
              <a:rPr lang="ja-JP" altLang="en-US" sz="1050" dirty="0"/>
              <a:t>では無いのでは？</a:t>
            </a:r>
          </a:p>
          <a:p>
            <a:pPr marL="0" indent="0">
              <a:buNone/>
            </a:pPr>
            <a:r>
              <a:rPr lang="ja-JP" altLang="en-US" sz="1050" dirty="0"/>
              <a:t>　　それにしても</a:t>
            </a:r>
            <a:r>
              <a:rPr lang="en-US" altLang="ja-JP" sz="1050" dirty="0"/>
              <a:t>A</a:t>
            </a:r>
            <a:r>
              <a:rPr lang="ja-JP" altLang="en-US" sz="1050" dirty="0"/>
              <a:t>型は間違いないだろう</a:t>
            </a:r>
          </a:p>
          <a:p>
            <a:pPr marL="0" indent="0">
              <a:buNone/>
            </a:pPr>
            <a:r>
              <a:rPr lang="ja-JP" altLang="en-US" sz="1050" dirty="0"/>
              <a:t>　</a:t>
            </a:r>
            <a:r>
              <a:rPr lang="ja-JP" altLang="en-US" sz="1050" dirty="0">
                <a:solidFill>
                  <a:srgbClr val="00B0F0"/>
                </a:solidFill>
              </a:rPr>
              <a:t>二色図を作って色指数 </a:t>
            </a:r>
            <a:r>
              <a:rPr lang="en-US" altLang="ja-JP" sz="1050" dirty="0"/>
              <a:t>---------------------------------------- </a:t>
            </a:r>
            <a:r>
              <a:rPr lang="ja-JP" altLang="en-US" sz="1050" dirty="0"/>
              <a:t>鈴木（欠席）</a:t>
            </a:r>
          </a:p>
          <a:p>
            <a:pPr marL="0" indent="0">
              <a:buNone/>
            </a:pPr>
            <a:r>
              <a:rPr lang="ja-JP" altLang="en-US" sz="1050" dirty="0"/>
              <a:t>　　パワポの詳細説明を、次回、鈴木さんにお願いする</a:t>
            </a:r>
          </a:p>
          <a:p>
            <a:pPr marL="0" indent="0">
              <a:buNone/>
            </a:pPr>
            <a:r>
              <a:rPr lang="ja-JP" altLang="en-US" sz="1050" dirty="0"/>
              <a:t>　　観測値中で食中央はどこ？</a:t>
            </a:r>
            <a:r>
              <a:rPr lang="en-US" altLang="ja-JP" sz="1050" dirty="0"/>
              <a:t>P/S</a:t>
            </a:r>
            <a:r>
              <a:rPr lang="ja-JP" altLang="en-US" sz="1050" dirty="0"/>
              <a:t>を示してほしい</a:t>
            </a:r>
          </a:p>
          <a:p>
            <a:pPr marL="0" indent="0">
              <a:buNone/>
            </a:pPr>
            <a:r>
              <a:rPr lang="ja-JP" altLang="en-US" sz="1050" dirty="0"/>
              <a:t>　　使用した二色図の箇所の赤化トレンドから赤化の見積</a:t>
            </a:r>
          </a:p>
          <a:p>
            <a:pPr marL="0" indent="0">
              <a:buNone/>
            </a:pPr>
            <a:r>
              <a:rPr lang="ja-JP" altLang="en-US" sz="1050" dirty="0"/>
              <a:t>　　それにしても</a:t>
            </a:r>
            <a:r>
              <a:rPr lang="en-US" altLang="ja-JP" sz="1050" dirty="0"/>
              <a:t>A7</a:t>
            </a:r>
            <a:r>
              <a:rPr lang="ja-JP" altLang="en-US" sz="1050" dirty="0"/>
              <a:t>よりは早期と思われる</a:t>
            </a:r>
          </a:p>
          <a:p>
            <a:pPr marL="0" indent="0">
              <a:buNone/>
            </a:pPr>
            <a:r>
              <a:rPr lang="ja-JP" altLang="en-US" sz="1050" dirty="0"/>
              <a:t>　　</a:t>
            </a:r>
            <a:r>
              <a:rPr lang="en-US" altLang="ja-JP" sz="1050" dirty="0" err="1"/>
              <a:t>B,V,Rc,Ic</a:t>
            </a:r>
            <a:r>
              <a:rPr lang="ja-JP" altLang="en-US" sz="1050" dirty="0"/>
              <a:t>の</a:t>
            </a:r>
            <a:r>
              <a:rPr lang="en-US" altLang="ja-JP" sz="1050" dirty="0"/>
              <a:t>4</a:t>
            </a:r>
            <a:r>
              <a:rPr lang="ja-JP" altLang="en-US" sz="1050" dirty="0"/>
              <a:t>色で測定しているので</a:t>
            </a:r>
            <a:r>
              <a:rPr lang="en-US" altLang="ja-JP" sz="1050" dirty="0" err="1"/>
              <a:t>Rc</a:t>
            </a:r>
            <a:r>
              <a:rPr lang="ja-JP" altLang="en-US" sz="1050" dirty="0"/>
              <a:t>も使った二色図を作って評価する</a:t>
            </a:r>
            <a:endParaRPr lang="en-US" altLang="ja-JP" sz="1050" dirty="0"/>
          </a:p>
          <a:p>
            <a:pPr marL="0" indent="0">
              <a:buNone/>
            </a:pPr>
            <a:r>
              <a:rPr lang="ja-JP" altLang="en-US" sz="1050" dirty="0"/>
              <a:t>　　（永井・鈴木）</a:t>
            </a: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solidFill>
                  <a:srgbClr val="00B0F0"/>
                </a:solidFill>
              </a:rPr>
              <a:t>話題提供 </a:t>
            </a:r>
            <a:r>
              <a:rPr lang="en-US" altLang="ja-JP" sz="1050" dirty="0"/>
              <a:t>------------------------------------------------------------ </a:t>
            </a:r>
            <a:r>
              <a:rPr lang="ja-JP" altLang="en-US" sz="1050" dirty="0"/>
              <a:t>清田</a:t>
            </a:r>
          </a:p>
          <a:p>
            <a:pPr marL="0" indent="0">
              <a:buNone/>
            </a:pPr>
            <a:r>
              <a:rPr lang="ja-JP" altLang="en-US" sz="1050" dirty="0"/>
              <a:t>　白鳥座の</a:t>
            </a:r>
            <a:r>
              <a:rPr lang="en-US" altLang="ja-JP" sz="1050" dirty="0" err="1"/>
              <a:t>RedNova</a:t>
            </a:r>
            <a:r>
              <a:rPr lang="ja-JP" altLang="en-US" sz="1050" dirty="0"/>
              <a:t>の予報は嘘だった。</a:t>
            </a:r>
            <a:r>
              <a:rPr lang="en-US" altLang="ja-JP" sz="1050" dirty="0"/>
              <a:t>JD</a:t>
            </a:r>
            <a:r>
              <a:rPr lang="ja-JP" altLang="en-US" sz="1050" dirty="0"/>
              <a:t>と</a:t>
            </a:r>
            <a:r>
              <a:rPr lang="en-US" altLang="ja-JP" sz="1050" dirty="0"/>
              <a:t>MJD</a:t>
            </a:r>
            <a:r>
              <a:rPr lang="ja-JP" altLang="en-US" sz="1050" dirty="0"/>
              <a:t>を混同していた。</a:t>
            </a:r>
          </a:p>
          <a:p>
            <a:pPr marL="0" indent="0">
              <a:buNone/>
            </a:pPr>
            <a:r>
              <a:rPr lang="ja-JP" altLang="en-US" sz="1050" dirty="0"/>
              <a:t>　連星の主星が準巨星か巨星で大規模黒点があり大きな変光を起こす、その光度曲線中に浅い食を検出</a:t>
            </a:r>
          </a:p>
          <a:p>
            <a:pPr marL="0" indent="0">
              <a:buNone/>
            </a:pPr>
            <a:r>
              <a:rPr lang="ja-JP" altLang="en-US" sz="1050" dirty="0"/>
              <a:t>　</a:t>
            </a:r>
            <a:r>
              <a:rPr lang="en-US" altLang="ja-JP" sz="1050" dirty="0" err="1"/>
              <a:t>γPer</a:t>
            </a:r>
            <a:r>
              <a:rPr lang="ja-JP" altLang="en-US" sz="1050" dirty="0"/>
              <a:t>次回の極小予報（</a:t>
            </a:r>
            <a:r>
              <a:rPr lang="en-US" altLang="ja-JP" sz="1050" dirty="0"/>
              <a:t>Mid eclipse 2019/12/25</a:t>
            </a:r>
            <a:r>
              <a:rPr lang="ja-JP" altLang="en-US" sz="1050" dirty="0"/>
              <a:t>）</a:t>
            </a:r>
          </a:p>
          <a:p>
            <a:pPr marL="0" indent="0">
              <a:buNone/>
            </a:pPr>
            <a:r>
              <a:rPr lang="en-US" altLang="ja-JP" sz="1050" dirty="0">
                <a:solidFill>
                  <a:srgbClr val="00B0F0"/>
                </a:solidFill>
              </a:rPr>
              <a:t>Phoebe</a:t>
            </a:r>
            <a:r>
              <a:rPr lang="ja-JP" altLang="en-US" sz="1050" dirty="0">
                <a:solidFill>
                  <a:srgbClr val="00B0F0"/>
                </a:solidFill>
              </a:rPr>
              <a:t>続き </a:t>
            </a:r>
            <a:r>
              <a:rPr lang="en-US" altLang="ja-JP" sz="1050" dirty="0"/>
              <a:t>---------------------------------------------------------- </a:t>
            </a:r>
            <a:r>
              <a:rPr lang="ja-JP" altLang="en-US" sz="1050" dirty="0"/>
              <a:t>中村</a:t>
            </a:r>
          </a:p>
          <a:p>
            <a:pPr marL="0" indent="0">
              <a:buNone/>
            </a:pPr>
            <a:r>
              <a:rPr lang="ja-JP" altLang="en-US" sz="1050" dirty="0"/>
              <a:t>　</a:t>
            </a:r>
            <a:r>
              <a:rPr lang="en-US" altLang="ja-JP" sz="1050" dirty="0"/>
              <a:t>V888 Mon</a:t>
            </a:r>
            <a:r>
              <a:rPr lang="ja-JP" altLang="en-US" sz="1050" dirty="0"/>
              <a:t>の光度曲線から</a:t>
            </a:r>
            <a:r>
              <a:rPr lang="en-US" altLang="ja-JP" sz="1050" dirty="0"/>
              <a:t>Phoebe</a:t>
            </a:r>
            <a:r>
              <a:rPr lang="ja-JP" altLang="en-US" sz="1050" dirty="0"/>
              <a:t>に入力するパラメータの初期値を検討</a:t>
            </a:r>
          </a:p>
          <a:p>
            <a:pPr marL="0" indent="0">
              <a:buNone/>
            </a:pPr>
            <a:r>
              <a:rPr lang="ja-JP" altLang="en-US" sz="1050" dirty="0"/>
              <a:t>　こちらは次回の勉強会で光度曲線を見ながら、一つ一つのパラメータを推定してゆきます（永井</a:t>
            </a:r>
            <a:r>
              <a:rPr lang="en-US" altLang="ja-JP" sz="1050" dirty="0"/>
              <a:t>?</a:t>
            </a:r>
            <a:r>
              <a:rPr lang="ja-JP" altLang="en-US" sz="1050" dirty="0"/>
              <a:t>）</a:t>
            </a:r>
          </a:p>
          <a:p>
            <a:pPr marL="0" indent="0">
              <a:buNone/>
            </a:pPr>
            <a:r>
              <a:rPr lang="ja-JP" altLang="en-US" sz="1050" dirty="0">
                <a:solidFill>
                  <a:srgbClr val="00B0F0"/>
                </a:solidFill>
              </a:rPr>
              <a:t>論文紹介続き </a:t>
            </a:r>
            <a:r>
              <a:rPr lang="en-US" altLang="ja-JP" sz="1050" dirty="0"/>
              <a:t>-------------------------------------------------------- </a:t>
            </a:r>
            <a:r>
              <a:rPr lang="ja-JP" altLang="en-US" sz="1050" dirty="0"/>
              <a:t>中村</a:t>
            </a:r>
          </a:p>
          <a:p>
            <a:pPr marL="0" indent="0">
              <a:buNone/>
            </a:pPr>
            <a:r>
              <a:rPr lang="ja-JP" altLang="en-US" sz="1050" dirty="0"/>
              <a:t>　</a:t>
            </a:r>
            <a:r>
              <a:rPr lang="en-US" altLang="ja-JP" sz="1050" dirty="0">
                <a:solidFill>
                  <a:srgbClr val="FF0000"/>
                </a:solidFill>
              </a:rPr>
              <a:t>1.</a:t>
            </a:r>
            <a:r>
              <a:rPr lang="en-US" altLang="ja-JP" sz="1050" dirty="0"/>
              <a:t>polytropes</a:t>
            </a:r>
            <a:r>
              <a:rPr lang="ja-JP" altLang="en-US" sz="1050" dirty="0"/>
              <a:t>を組み合わせた恒星モデルをつかって共通大気を持った</a:t>
            </a:r>
            <a:endParaRPr lang="en-US" altLang="ja-JP" sz="1050" dirty="0"/>
          </a:p>
          <a:p>
            <a:pPr marL="0" indent="0">
              <a:buNone/>
            </a:pPr>
            <a:r>
              <a:rPr lang="en-US" altLang="ja-JP" sz="1050" dirty="0"/>
              <a:t>      </a:t>
            </a:r>
            <a:r>
              <a:rPr lang="ja-JP" altLang="en-US" sz="1050" dirty="0"/>
              <a:t>接触連星の進化</a:t>
            </a:r>
          </a:p>
          <a:p>
            <a:pPr marL="0" indent="0">
              <a:buNone/>
            </a:pPr>
            <a:r>
              <a:rPr lang="ja-JP" altLang="en-US" sz="1050" dirty="0"/>
              <a:t>　　</a:t>
            </a:r>
            <a:r>
              <a:rPr lang="en-US" altLang="ja-JP" sz="1050" dirty="0" err="1"/>
              <a:t>KeyWord</a:t>
            </a:r>
            <a:r>
              <a:rPr lang="ja-JP" altLang="en-US" sz="1050" dirty="0"/>
              <a:t>：共通包皮</a:t>
            </a:r>
            <a:r>
              <a:rPr lang="en-US" altLang="ja-JP" sz="1050" dirty="0"/>
              <a:t>CEE</a:t>
            </a:r>
            <a:r>
              <a:rPr lang="ja-JP" altLang="en-US" sz="1050" dirty="0" err="1"/>
              <a:t>、</a:t>
            </a:r>
            <a:r>
              <a:rPr lang="ja-JP" altLang="en-US" sz="1050" dirty="0"/>
              <a:t>質量移動が進み</a:t>
            </a:r>
            <a:r>
              <a:rPr lang="en-US" altLang="ja-JP" sz="1050" dirty="0"/>
              <a:t>q=1</a:t>
            </a:r>
            <a:r>
              <a:rPr lang="ja-JP" altLang="en-US" sz="1050" dirty="0"/>
              <a:t>付近での激しい質量移動</a:t>
            </a:r>
            <a:endParaRPr lang="en-US" altLang="ja-JP" sz="1050" dirty="0"/>
          </a:p>
          <a:p>
            <a:pPr marL="0" indent="0">
              <a:buNone/>
            </a:pPr>
            <a:r>
              <a:rPr lang="en-US" altLang="ja-JP" sz="1050" dirty="0"/>
              <a:t>     </a:t>
            </a:r>
            <a:r>
              <a:rPr lang="ja-JP" altLang="en-US" sz="1050" dirty="0"/>
              <a:t>は</a:t>
            </a:r>
            <a:r>
              <a:rPr lang="en-US" altLang="ja-JP" sz="1050" dirty="0"/>
              <a:t>L1</a:t>
            </a:r>
            <a:r>
              <a:rPr lang="ja-JP" altLang="en-US" sz="1050" dirty="0"/>
              <a:t>ポイントだけでは足らず系周辺に放出</a:t>
            </a:r>
          </a:p>
          <a:p>
            <a:pPr marL="0" indent="0">
              <a:buNone/>
            </a:pPr>
            <a:r>
              <a:rPr lang="ja-JP" altLang="en-US" sz="1050" dirty="0"/>
              <a:t>　　形成から合体までのシミュレーション</a:t>
            </a:r>
          </a:p>
          <a:p>
            <a:pPr marL="0" indent="0">
              <a:buNone/>
            </a:pPr>
            <a:r>
              <a:rPr lang="ja-JP" altLang="en-US" sz="1050" dirty="0"/>
              <a:t>　</a:t>
            </a:r>
            <a:r>
              <a:rPr lang="en-US" altLang="ja-JP" sz="1050" dirty="0">
                <a:solidFill>
                  <a:srgbClr val="FF0000"/>
                </a:solidFill>
              </a:rPr>
              <a:t>2.</a:t>
            </a:r>
            <a:r>
              <a:rPr lang="ja-JP" altLang="en-US" sz="1050" dirty="0"/>
              <a:t>食を起こさない連星の</a:t>
            </a:r>
            <a:r>
              <a:rPr lang="en-US" altLang="ja-JP" sz="1050" dirty="0"/>
              <a:t>ELL</a:t>
            </a:r>
            <a:r>
              <a:rPr lang="ja-JP" altLang="en-US" sz="1050" dirty="0"/>
              <a:t>変光</a:t>
            </a:r>
            <a:r>
              <a:rPr lang="en-US" altLang="ja-JP" sz="1050" dirty="0"/>
              <a:t>(ETV)</a:t>
            </a:r>
          </a:p>
          <a:p>
            <a:pPr marL="0" indent="0">
              <a:buNone/>
            </a:pPr>
            <a:r>
              <a:rPr lang="ja-JP" altLang="en-US" sz="1050" dirty="0"/>
              <a:t>　</a:t>
            </a:r>
            <a:r>
              <a:rPr lang="en-US" altLang="ja-JP" sz="1050" dirty="0">
                <a:solidFill>
                  <a:srgbClr val="FF0000"/>
                </a:solidFill>
              </a:rPr>
              <a:t>3.</a:t>
            </a:r>
            <a:r>
              <a:rPr lang="en-US" altLang="ja-JP" sz="1050" dirty="0"/>
              <a:t>Pre-MS</a:t>
            </a:r>
            <a:r>
              <a:rPr lang="ja-JP" altLang="en-US" sz="1050" dirty="0"/>
              <a:t>が星周円盤から質量をもらって大質量連星になる様子</a:t>
            </a:r>
          </a:p>
          <a:p>
            <a:pPr marL="0" indent="0">
              <a:buNone/>
            </a:pPr>
            <a:r>
              <a:rPr lang="ja-JP" altLang="en-US" sz="1050" dirty="0">
                <a:solidFill>
                  <a:srgbClr val="00B0F0"/>
                </a:solidFill>
              </a:rPr>
              <a:t>論文解説の続き </a:t>
            </a:r>
            <a:r>
              <a:rPr lang="en-US" altLang="ja-JP" sz="1050" dirty="0"/>
              <a:t>------------------------------------------------------ </a:t>
            </a:r>
            <a:r>
              <a:rPr lang="ja-JP" altLang="en-US" sz="1050" dirty="0"/>
              <a:t>岡崎</a:t>
            </a:r>
          </a:p>
          <a:p>
            <a:pPr marL="0" indent="0">
              <a:buNone/>
            </a:pPr>
            <a:r>
              <a:rPr lang="ja-JP" altLang="en-US" sz="1050" dirty="0"/>
              <a:t>　</a:t>
            </a:r>
            <a:r>
              <a:rPr lang="en-US" altLang="ja-JP" sz="1050" dirty="0">
                <a:solidFill>
                  <a:srgbClr val="FF0000"/>
                </a:solidFill>
              </a:rPr>
              <a:t>1.</a:t>
            </a:r>
            <a:r>
              <a:rPr lang="ja-JP" altLang="en-US" sz="1050" dirty="0"/>
              <a:t>食連星解析の初期パラメータ決定法を解説</a:t>
            </a:r>
          </a:p>
          <a:p>
            <a:pPr marL="0" indent="0">
              <a:buNone/>
            </a:pPr>
            <a:r>
              <a:rPr lang="ja-JP" altLang="en-US" sz="1050" dirty="0"/>
              <a:t>　　</a:t>
            </a:r>
            <a:r>
              <a:rPr lang="en-US" altLang="ja-JP" sz="1050" dirty="0"/>
              <a:t>V888 Mon</a:t>
            </a:r>
            <a:r>
              <a:rPr lang="ja-JP" altLang="en-US" sz="1050" dirty="0"/>
              <a:t>は球形モデルで検討しても良いのでは（次回実施、永井）</a:t>
            </a:r>
          </a:p>
          <a:p>
            <a:pPr marL="0" indent="0">
              <a:buNone/>
            </a:pPr>
            <a:r>
              <a:rPr lang="ja-JP" altLang="en-US" sz="1050" dirty="0"/>
              <a:t>　</a:t>
            </a:r>
            <a:r>
              <a:rPr lang="en-US" altLang="ja-JP" sz="1050" dirty="0">
                <a:solidFill>
                  <a:srgbClr val="FF0000"/>
                </a:solidFill>
              </a:rPr>
              <a:t>2.</a:t>
            </a:r>
            <a:r>
              <a:rPr lang="en-US" altLang="ja-JP" sz="1050" dirty="0"/>
              <a:t>R </a:t>
            </a:r>
            <a:r>
              <a:rPr lang="en-US" altLang="ja-JP" sz="1050" dirty="0" err="1"/>
              <a:t>CMa</a:t>
            </a:r>
            <a:r>
              <a:rPr lang="en-US" altLang="ja-JP" sz="1050" dirty="0"/>
              <a:t> type</a:t>
            </a:r>
            <a:r>
              <a:rPr lang="ja-JP" altLang="en-US" sz="1050" dirty="0"/>
              <a:t>説明、現在は</a:t>
            </a:r>
            <a:r>
              <a:rPr lang="en-US" altLang="ja-JP" sz="1050" dirty="0"/>
              <a:t>low </a:t>
            </a:r>
            <a:r>
              <a:rPr lang="en-US" altLang="ja-JP" sz="1050" dirty="0" err="1"/>
              <a:t>q,low</a:t>
            </a:r>
            <a:r>
              <a:rPr lang="en-US" altLang="ja-JP" sz="1050" dirty="0"/>
              <a:t> p</a:t>
            </a:r>
          </a:p>
          <a:p>
            <a:pPr marL="0" indent="0">
              <a:buNone/>
            </a:pPr>
            <a:r>
              <a:rPr lang="ja-JP" altLang="en-US" sz="1050" dirty="0"/>
              <a:t>　</a:t>
            </a:r>
            <a:r>
              <a:rPr lang="en-US" altLang="ja-JP" sz="1050" dirty="0">
                <a:solidFill>
                  <a:srgbClr val="FF0000"/>
                </a:solidFill>
              </a:rPr>
              <a:t>3.</a:t>
            </a:r>
            <a:r>
              <a:rPr lang="en-US" altLang="ja-JP" sz="1050" dirty="0"/>
              <a:t>EPIC 249432662 3</a:t>
            </a:r>
            <a:r>
              <a:rPr lang="ja-JP" altLang="en-US" sz="1050" dirty="0"/>
              <a:t>重食連星（次回も引き続き解説、岡崎先生）</a:t>
            </a:r>
          </a:p>
          <a:p>
            <a:pPr marL="0" indent="0">
              <a:buNone/>
            </a:pPr>
            <a:r>
              <a:rPr lang="en-US" altLang="ja-JP" sz="1050" dirty="0">
                <a:solidFill>
                  <a:srgbClr val="00B0F0"/>
                </a:solidFill>
              </a:rPr>
              <a:t>V888 Mon</a:t>
            </a:r>
            <a:r>
              <a:rPr lang="ja-JP" altLang="en-US" sz="1050" dirty="0">
                <a:solidFill>
                  <a:srgbClr val="00B0F0"/>
                </a:solidFill>
              </a:rPr>
              <a:t>の</a:t>
            </a:r>
            <a:r>
              <a:rPr lang="en-US" altLang="ja-JP" sz="1050" dirty="0" err="1">
                <a:solidFill>
                  <a:srgbClr val="00B0F0"/>
                </a:solidFill>
              </a:rPr>
              <a:t>WDcode</a:t>
            </a:r>
            <a:r>
              <a:rPr lang="ja-JP" altLang="en-US" sz="1050" dirty="0">
                <a:solidFill>
                  <a:srgbClr val="00B0F0"/>
                </a:solidFill>
              </a:rPr>
              <a:t>解析</a:t>
            </a:r>
          </a:p>
          <a:p>
            <a:pPr marL="0" indent="0">
              <a:buNone/>
            </a:pPr>
            <a:r>
              <a:rPr lang="ja-JP" altLang="en-US" sz="1050" dirty="0"/>
              <a:t>　光度曲線の等級光度変換の実演 </a:t>
            </a:r>
            <a:r>
              <a:rPr lang="en-US" altLang="ja-JP" sz="1050" dirty="0"/>
              <a:t>----------------- </a:t>
            </a:r>
            <a:r>
              <a:rPr lang="ja-JP" altLang="en-US" sz="1050" dirty="0"/>
              <a:t>永井</a:t>
            </a:r>
          </a:p>
          <a:p>
            <a:pPr marL="0" indent="0">
              <a:buNone/>
            </a:pPr>
            <a:r>
              <a:rPr lang="ja-JP" altLang="en-US" sz="1050" dirty="0"/>
              <a:t>　初期値決定各自の手法 </a:t>
            </a:r>
            <a:r>
              <a:rPr lang="en-US" altLang="ja-JP" sz="1050" dirty="0"/>
              <a:t>------------------------------ </a:t>
            </a:r>
            <a:r>
              <a:rPr lang="ja-JP" altLang="en-US" sz="1050" dirty="0"/>
              <a:t>中村・岡崎・永井</a:t>
            </a:r>
          </a:p>
        </p:txBody>
      </p:sp>
    </p:spTree>
    <p:extLst>
      <p:ext uri="{BB962C8B-B14F-4D97-AF65-F5344CB8AC3E}">
        <p14:creationId xmlns:p14="http://schemas.microsoft.com/office/powerpoint/2010/main" val="421344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629</TotalTime>
  <Words>684</Words>
  <Application>Microsoft Office PowerPoint</Application>
  <PresentationFormat>画面に合わせる (4:3)</PresentationFormat>
  <Paragraphs>376</Paragraphs>
  <Slides>26</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26</vt:i4>
      </vt:variant>
    </vt:vector>
  </HeadingPairs>
  <TitlesOfParts>
    <vt:vector size="30" baseType="lpstr">
      <vt:lpstr>ＭＳ Ｐ明朝</vt:lpstr>
      <vt:lpstr>Arial</vt:lpstr>
      <vt:lpstr>Calibri</vt:lpstr>
      <vt:lpstr>Office ​​テーマ</vt:lpstr>
      <vt:lpstr>関東での連星勉強会活動</vt:lpstr>
      <vt:lpstr>発足の経緯</vt:lpstr>
      <vt:lpstr>発足にあたって</vt:lpstr>
      <vt:lpstr>開催日と会場</vt:lpstr>
      <vt:lpstr>主な出席者</vt:lpstr>
      <vt:lpstr>出席者名簿</vt:lpstr>
      <vt:lpstr>主な内容と成果</vt:lpstr>
      <vt:lpstr>Agendaの例</vt:lpstr>
      <vt:lpstr>議事録　（第九回の例）</vt:lpstr>
      <vt:lpstr>コンテンツ紹介</vt:lpstr>
      <vt:lpstr>光度曲線合成法の理解</vt:lpstr>
      <vt:lpstr>Phoebeは初期値が大事</vt:lpstr>
      <vt:lpstr>手動（手作業で）</vt:lpstr>
      <vt:lpstr>WDLC2自動解析</vt:lpstr>
      <vt:lpstr>初期値による結果の差</vt:lpstr>
      <vt:lpstr>観測星の選定</vt:lpstr>
      <vt:lpstr>測光観測</vt:lpstr>
      <vt:lpstr>分光観測</vt:lpstr>
      <vt:lpstr>周期解析</vt:lpstr>
      <vt:lpstr>Hβ・Hγ吸収線の等価幅EWと表面有効温度Teff</vt:lpstr>
      <vt:lpstr>二色図を用いた赤化の見積もり</vt:lpstr>
      <vt:lpstr>初期値決定</vt:lpstr>
      <vt:lpstr>Phoebeの結果</vt:lpstr>
      <vt:lpstr>SPECTRUMを使う</vt:lpstr>
      <vt:lpstr>その他の勉強会</vt:lpstr>
      <vt:lpstr>おしまい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連星勉強会活動報告 関東での連星ゼミ</dc:title>
  <dc:creator>Nga</dc:creator>
  <cp:lastModifiedBy>Nagai, Kazuo (SEG)</cp:lastModifiedBy>
  <cp:revision>54</cp:revision>
  <dcterms:created xsi:type="dcterms:W3CDTF">2019-05-01T20:07:52Z</dcterms:created>
  <dcterms:modified xsi:type="dcterms:W3CDTF">2019-11-21T23:42:26Z</dcterms:modified>
</cp:coreProperties>
</file>