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57" r:id="rId3"/>
    <p:sldId id="258" r:id="rId4"/>
    <p:sldId id="269" r:id="rId5"/>
    <p:sldId id="271" r:id="rId6"/>
    <p:sldId id="270" r:id="rId7"/>
    <p:sldId id="272" r:id="rId8"/>
    <p:sldId id="273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83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5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8538C-89A1-42FE-9DA7-13E68A35F7E7}" type="datetimeFigureOut">
              <a:rPr kumimoji="1" lang="ja-JP" altLang="en-US" smtClean="0"/>
              <a:t>2019/11/30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2AEF-69E5-4E1F-8C7C-E182FC891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754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8538C-89A1-42FE-9DA7-13E68A35F7E7}" type="datetimeFigureOut">
              <a:rPr kumimoji="1" lang="ja-JP" altLang="en-US" smtClean="0"/>
              <a:t>2019/11/30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2AEF-69E5-4E1F-8C7C-E182FC891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423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8538C-89A1-42FE-9DA7-13E68A35F7E7}" type="datetimeFigureOut">
              <a:rPr kumimoji="1" lang="ja-JP" altLang="en-US" smtClean="0"/>
              <a:t>2019/11/30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2AEF-69E5-4E1F-8C7C-E182FC891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2828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8538C-89A1-42FE-9DA7-13E68A35F7E7}" type="datetimeFigureOut">
              <a:rPr kumimoji="1" lang="ja-JP" altLang="en-US" smtClean="0"/>
              <a:t>2019/11/30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2AEF-69E5-4E1F-8C7C-E182FC891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775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8538C-89A1-42FE-9DA7-13E68A35F7E7}" type="datetimeFigureOut">
              <a:rPr kumimoji="1" lang="ja-JP" altLang="en-US" smtClean="0"/>
              <a:t>2019/11/30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2AEF-69E5-4E1F-8C7C-E182FC891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22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8538C-89A1-42FE-9DA7-13E68A35F7E7}" type="datetimeFigureOut">
              <a:rPr kumimoji="1" lang="ja-JP" altLang="en-US" smtClean="0"/>
              <a:t>2019/11/30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2AEF-69E5-4E1F-8C7C-E182FC891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6429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8538C-89A1-42FE-9DA7-13E68A35F7E7}" type="datetimeFigureOut">
              <a:rPr kumimoji="1" lang="ja-JP" altLang="en-US" smtClean="0"/>
              <a:t>2019/11/30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2AEF-69E5-4E1F-8C7C-E182FC891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0517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8538C-89A1-42FE-9DA7-13E68A35F7E7}" type="datetimeFigureOut">
              <a:rPr kumimoji="1" lang="ja-JP" altLang="en-US" smtClean="0"/>
              <a:t>2019/11/30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2AEF-69E5-4E1F-8C7C-E182FC891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4467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8538C-89A1-42FE-9DA7-13E68A35F7E7}" type="datetimeFigureOut">
              <a:rPr kumimoji="1" lang="ja-JP" altLang="en-US" smtClean="0"/>
              <a:t>2019/11/30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2AEF-69E5-4E1F-8C7C-E182FC891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749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F178538C-89A1-42FE-9DA7-13E68A35F7E7}" type="datetimeFigureOut">
              <a:rPr kumimoji="1" lang="ja-JP" altLang="en-US" smtClean="0"/>
              <a:t>2019/11/30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732AEF-69E5-4E1F-8C7C-E182FC891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28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8538C-89A1-42FE-9DA7-13E68A35F7E7}" type="datetimeFigureOut">
              <a:rPr kumimoji="1" lang="ja-JP" altLang="en-US" smtClean="0"/>
              <a:t>2019/11/30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32AEF-69E5-4E1F-8C7C-E182FC891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387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178538C-89A1-42FE-9DA7-13E68A35F7E7}" type="datetimeFigureOut">
              <a:rPr kumimoji="1" lang="ja-JP" altLang="en-US" smtClean="0"/>
              <a:t>2019/11/30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4732AEF-69E5-4E1F-8C7C-E182FC891E3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1179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IYL2015jp_forWeb_1080p.mov" TargetMode="External"/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u.org/news/pressreleases/detail/iau1707/" TargetMode="External"/><Relationship Id="rId2" Type="http://schemas.openxmlformats.org/officeDocument/2006/relationships/hyperlink" Target="https://www.iau.org/news/pressreleases/detail/iau1603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au.org/public/themes/naming_stars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83980D-07C9-47AC-BEE6-5D4C71AAF1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4800" dirty="0"/>
              <a:t>多重星の固有名について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DCE0BADE-643D-4AD5-9D2D-9FA1BE67A2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ja-JP" altLang="en-US" dirty="0"/>
              <a:t>連星系・変光星研究会</a:t>
            </a:r>
            <a:r>
              <a:rPr kumimoji="1" lang="en-US" altLang="ja-JP" dirty="0"/>
              <a:t>2019@</a:t>
            </a:r>
            <a:r>
              <a:rPr kumimoji="1" lang="ja-JP" altLang="en-US" dirty="0"/>
              <a:t>中京大学</a:t>
            </a:r>
            <a:endParaRPr kumimoji="1" lang="en-US" altLang="ja-JP" dirty="0"/>
          </a:p>
          <a:p>
            <a:r>
              <a:rPr lang="en-US" altLang="ja-JP" dirty="0"/>
              <a:t>2019.12. 1.		</a:t>
            </a:r>
            <a:r>
              <a:rPr lang="ja-JP" altLang="en-US" dirty="0"/>
              <a:t>山岡　均（国立天文台）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97949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975DC42-E520-4336-87D3-8F812903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概要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C3A21C-5C8E-4922-964D-E3EB70574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IAU WG of Star Names</a:t>
            </a:r>
          </a:p>
          <a:p>
            <a:pPr lvl="1"/>
            <a:r>
              <a:rPr kumimoji="1" lang="ja-JP" altLang="en-US" dirty="0"/>
              <a:t>事の起こり</a:t>
            </a:r>
            <a:endParaRPr kumimoji="1" lang="en-US" altLang="ja-JP" dirty="0"/>
          </a:p>
          <a:p>
            <a:pPr lvl="1"/>
            <a:r>
              <a:rPr lang="ja-JP" altLang="en-US" dirty="0"/>
              <a:t>これまでの活動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ja-JP" altLang="en-US" dirty="0"/>
              <a:t>多重星の扱い</a:t>
            </a:r>
            <a:endParaRPr lang="en-US" altLang="ja-JP" dirty="0"/>
          </a:p>
          <a:p>
            <a:pPr lvl="1"/>
            <a:r>
              <a:rPr lang="ja-JP" altLang="en-US" dirty="0"/>
              <a:t>方向性</a:t>
            </a:r>
            <a:endParaRPr lang="en-US" altLang="ja-JP" dirty="0"/>
          </a:p>
          <a:p>
            <a:pPr lvl="1"/>
            <a:r>
              <a:rPr lang="ja-JP" altLang="en-US" dirty="0"/>
              <a:t>典型例：</a:t>
            </a:r>
            <a:r>
              <a:rPr lang="en-US" altLang="ja-JP" dirty="0"/>
              <a:t>α Cen</a:t>
            </a:r>
            <a:r>
              <a:rPr lang="ja-JP" altLang="en-US" dirty="0"/>
              <a:t>系</a:t>
            </a:r>
            <a:endParaRPr lang="en-US" altLang="ja-JP" dirty="0"/>
          </a:p>
          <a:p>
            <a:pPr lvl="1"/>
            <a:endParaRPr lang="en-US" altLang="ja-JP" dirty="0"/>
          </a:p>
          <a:p>
            <a:r>
              <a:rPr lang="ja-JP" altLang="en-US" dirty="0"/>
              <a:t>今後の方向性</a:t>
            </a:r>
            <a:endParaRPr lang="en-US" altLang="ja-JP" dirty="0"/>
          </a:p>
          <a:p>
            <a:pPr lvl="1"/>
            <a:r>
              <a:rPr lang="ja-JP" altLang="en-US" dirty="0"/>
              <a:t>特に日本からの提言は？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367806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66B1699-6D0B-426A-B537-9A540887E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事の起こり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3790267-95EC-4950-AB0B-783048D53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kumimoji="1" lang="en-US" altLang="ja-JP" dirty="0" err="1"/>
              <a:t>NameExoWorlds</a:t>
            </a:r>
            <a:r>
              <a:rPr kumimoji="1" lang="en-US" altLang="ja-JP" dirty="0"/>
              <a:t> (2015)</a:t>
            </a:r>
            <a:endParaRPr lang="en-US" altLang="ja-JP" dirty="0"/>
          </a:p>
          <a:p>
            <a:pPr lvl="1"/>
            <a:r>
              <a:rPr kumimoji="1" lang="ja-JP" altLang="en-US" dirty="0"/>
              <a:t>国際光年（</a:t>
            </a:r>
            <a:r>
              <a:rPr kumimoji="1" lang="en-US" altLang="ja-JP" dirty="0"/>
              <a:t>IYL’15</a:t>
            </a:r>
            <a:r>
              <a:rPr kumimoji="1" lang="ja-JP" altLang="en-US" dirty="0"/>
              <a:t>）の</a:t>
            </a:r>
            <a:r>
              <a:rPr kumimoji="1" lang="en-US" altLang="ja-JP" dirty="0"/>
              <a:t>1</a:t>
            </a:r>
            <a:r>
              <a:rPr kumimoji="1" lang="ja-JP" altLang="en-US" dirty="0"/>
              <a:t>イベント</a:t>
            </a:r>
            <a:endParaRPr kumimoji="1" lang="en-US" altLang="ja-JP" dirty="0"/>
          </a:p>
          <a:p>
            <a:pPr lvl="1"/>
            <a:endParaRPr lang="en-US" altLang="ja-JP" dirty="0"/>
          </a:p>
          <a:p>
            <a:r>
              <a:rPr kumimoji="1" lang="ja-JP" altLang="en-US" dirty="0"/>
              <a:t>太陽系外惑星とその主星に命名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20</a:t>
            </a:r>
            <a:r>
              <a:rPr kumimoji="1" lang="ja-JP" altLang="en-US" dirty="0"/>
              <a:t>個の系が選定される</a:t>
            </a:r>
            <a:endParaRPr kumimoji="1" lang="en-US" altLang="ja-JP" dirty="0"/>
          </a:p>
          <a:p>
            <a:pPr lvl="1"/>
            <a:endParaRPr lang="en-US" altLang="ja-JP" dirty="0"/>
          </a:p>
          <a:p>
            <a:r>
              <a:rPr kumimoji="1" lang="ja-JP" altLang="en-US" dirty="0"/>
              <a:t>主星がすでに固有名を持つ場合</a:t>
            </a:r>
            <a:endParaRPr kumimoji="1" lang="en-US" altLang="ja-JP" dirty="0"/>
          </a:p>
          <a:p>
            <a:pPr lvl="1"/>
            <a:r>
              <a:rPr lang="ja-JP" altLang="en-US" dirty="0"/>
              <a:t>新たに命名するのは混乱のもと</a:t>
            </a:r>
            <a:endParaRPr lang="en-US" altLang="ja-JP" dirty="0"/>
          </a:p>
          <a:p>
            <a:pPr lvl="1"/>
            <a:r>
              <a:rPr lang="ja-JP" altLang="en-US" dirty="0"/>
              <a:t>でもどの星がどんな固有名を持つ？</a:t>
            </a:r>
            <a:endParaRPr lang="en-US" altLang="ja-JP" dirty="0"/>
          </a:p>
          <a:p>
            <a:pPr lvl="2"/>
            <a:r>
              <a:rPr lang="ja-JP" altLang="en-US" dirty="0"/>
              <a:t>暗い星</a:t>
            </a:r>
            <a:endParaRPr lang="en-US" altLang="ja-JP" dirty="0"/>
          </a:p>
          <a:p>
            <a:pPr lvl="2"/>
            <a:r>
              <a:rPr lang="ja-JP" altLang="en-US" dirty="0"/>
              <a:t>スペルの揺れ</a:t>
            </a:r>
            <a:endParaRPr lang="en-US" altLang="ja-JP" dirty="0"/>
          </a:p>
          <a:p>
            <a:pPr lvl="1"/>
            <a:r>
              <a:rPr kumimoji="1" lang="ja-JP" altLang="en-US" dirty="0"/>
              <a:t>リストを作る必要性</a:t>
            </a:r>
            <a:endParaRPr kumimoji="1" lang="en-US" altLang="ja-JP" dirty="0"/>
          </a:p>
          <a:p>
            <a:pPr lvl="2"/>
            <a:r>
              <a:rPr lang="en-US" altLang="ja-JP" dirty="0"/>
              <a:t>WG for Star Names (IAU WG-SN)</a:t>
            </a:r>
            <a:r>
              <a:rPr lang="ja-JP" altLang="en-US" dirty="0"/>
              <a:t>が編成される</a:t>
            </a:r>
            <a:endParaRPr kumimoji="1" lang="en-US" altLang="ja-JP" dirty="0"/>
          </a:p>
        </p:txBody>
      </p:sp>
      <p:pic>
        <p:nvPicPr>
          <p:cNvPr id="5" name="図 4" descr="IYL_Logo_ColorPrimary_Japanese.eps - GSview">
            <a:extLst>
              <a:ext uri="{FF2B5EF4-FFF2-40B4-BE49-F238E27FC236}">
                <a16:creationId xmlns:a16="http://schemas.microsoft.com/office/drawing/2014/main" id="{8A160B42-9603-4B29-BCB5-999A129EF5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85" t="53276" r="63510" b="23301"/>
          <a:stretch/>
        </p:blipFill>
        <p:spPr>
          <a:xfrm>
            <a:off x="3852154" y="457506"/>
            <a:ext cx="2140084" cy="1147864"/>
          </a:xfrm>
          <a:prstGeom prst="rect">
            <a:avLst/>
          </a:prstGeom>
        </p:spPr>
      </p:pic>
      <p:pic>
        <p:nvPicPr>
          <p:cNvPr id="6" name="Picture 3">
            <a:hlinkClick r:id="rId3" action="ppaction://hlinkfile"/>
            <a:extLst>
              <a:ext uri="{FF2B5EF4-FFF2-40B4-BE49-F238E27FC236}">
                <a16:creationId xmlns:a16="http://schemas.microsoft.com/office/drawing/2014/main" id="{CD6BE65A-EABA-4742-B8B1-28AD309E8D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542" y="457506"/>
            <a:ext cx="2986391" cy="1431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yo.png">
            <a:extLst>
              <a:ext uri="{FF2B5EF4-FFF2-40B4-BE49-F238E27FC236}">
                <a16:creationId xmlns:a16="http://schemas.microsoft.com/office/drawing/2014/main" id="{0A3D5DFA-E9FE-4344-B654-58B9EE42D3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514" y="1845734"/>
            <a:ext cx="2817103" cy="3917378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1FE90D3-E6CC-470A-BD8A-A0A4E2F3C048}"/>
              </a:ext>
            </a:extLst>
          </p:cNvPr>
          <p:cNvSpPr txBox="1"/>
          <p:nvPr/>
        </p:nvSpPr>
        <p:spPr>
          <a:xfrm>
            <a:off x="8307420" y="5690681"/>
            <a:ext cx="606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IAU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022188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07" y="-87549"/>
            <a:ext cx="8478003" cy="6885384"/>
          </a:xfrm>
          <a:prstGeom prst="rect">
            <a:avLst/>
          </a:prstGeom>
        </p:spPr>
      </p:pic>
      <p:grpSp>
        <p:nvGrpSpPr>
          <p:cNvPr id="27" name="グループ化 26">
            <a:extLst>
              <a:ext uri="{FF2B5EF4-FFF2-40B4-BE49-F238E27FC236}">
                <a16:creationId xmlns:a16="http://schemas.microsoft.com/office/drawing/2014/main" id="{519917AF-27FF-46F6-8937-552F75583268}"/>
              </a:ext>
            </a:extLst>
          </p:cNvPr>
          <p:cNvGrpSpPr/>
          <p:nvPr/>
        </p:nvGrpSpPr>
        <p:grpSpPr>
          <a:xfrm>
            <a:off x="768561" y="551590"/>
            <a:ext cx="7236000" cy="5772538"/>
            <a:chOff x="768561" y="551590"/>
            <a:chExt cx="7236000" cy="5772538"/>
          </a:xfrm>
        </p:grpSpPr>
        <p:pic>
          <p:nvPicPr>
            <p:cNvPr id="2" name="図 1">
              <a:extLst>
                <a:ext uri="{FF2B5EF4-FFF2-40B4-BE49-F238E27FC236}">
                  <a16:creationId xmlns:a16="http://schemas.microsoft.com/office/drawing/2014/main" id="{E9D283CC-CF1F-4DDB-ACFE-BCAE5E15F2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31" t="32028" r="16933" b="21258"/>
            <a:stretch/>
          </p:blipFill>
          <p:spPr>
            <a:xfrm>
              <a:off x="768561" y="3120128"/>
              <a:ext cx="7236000" cy="3204000"/>
            </a:xfrm>
            <a:prstGeom prst="rect">
              <a:avLst/>
            </a:prstGeom>
          </p:spPr>
        </p:pic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44D866FA-0A58-4677-A4C3-253743DB7E6F}"/>
                </a:ext>
              </a:extLst>
            </p:cNvPr>
            <p:cNvSpPr/>
            <p:nvPr/>
          </p:nvSpPr>
          <p:spPr>
            <a:xfrm>
              <a:off x="3105274" y="551590"/>
              <a:ext cx="1904471" cy="273462"/>
            </a:xfrm>
            <a:prstGeom prst="rect">
              <a:avLst/>
            </a:prstGeom>
            <a:solidFill>
              <a:srgbClr val="E48312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E1266881-DC94-420B-9B38-C853FB493D3C}"/>
                </a:ext>
              </a:extLst>
            </p:cNvPr>
            <p:cNvSpPr/>
            <p:nvPr/>
          </p:nvSpPr>
          <p:spPr>
            <a:xfrm>
              <a:off x="5426080" y="1024007"/>
              <a:ext cx="2122584" cy="260041"/>
            </a:xfrm>
            <a:prstGeom prst="rect">
              <a:avLst/>
            </a:prstGeom>
            <a:solidFill>
              <a:srgbClr val="E48312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7BACD013-8C69-4F3A-A8A4-0BA4B9A6D869}"/>
                </a:ext>
              </a:extLst>
            </p:cNvPr>
            <p:cNvSpPr/>
            <p:nvPr/>
          </p:nvSpPr>
          <p:spPr>
            <a:xfrm>
              <a:off x="3124728" y="1297376"/>
              <a:ext cx="1904471" cy="273462"/>
            </a:xfrm>
            <a:prstGeom prst="rect">
              <a:avLst/>
            </a:prstGeom>
            <a:solidFill>
              <a:srgbClr val="E48312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1EF8AB5E-ABFD-4D71-B7C0-DB0B84D0703D}"/>
                </a:ext>
              </a:extLst>
            </p:cNvPr>
            <p:cNvSpPr/>
            <p:nvPr/>
          </p:nvSpPr>
          <p:spPr>
            <a:xfrm>
              <a:off x="5426943" y="1785203"/>
              <a:ext cx="1904471" cy="273462"/>
            </a:xfrm>
            <a:prstGeom prst="rect">
              <a:avLst/>
            </a:prstGeom>
            <a:solidFill>
              <a:srgbClr val="E48312">
                <a:alpha val="2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" name="直線コネクタ 8">
              <a:extLst>
                <a:ext uri="{FF2B5EF4-FFF2-40B4-BE49-F238E27FC236}">
                  <a16:creationId xmlns:a16="http://schemas.microsoft.com/office/drawing/2014/main" id="{99B766CC-9237-4052-A9AC-FE4EFF3C0956}"/>
                </a:ext>
              </a:extLst>
            </p:cNvPr>
            <p:cNvCxnSpPr>
              <a:cxnSpLocks/>
            </p:cNvCxnSpPr>
            <p:nvPr/>
          </p:nvCxnSpPr>
          <p:spPr>
            <a:xfrm>
              <a:off x="4785116" y="813438"/>
              <a:ext cx="894" cy="2920184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直線コネクタ 12">
              <a:extLst>
                <a:ext uri="{FF2B5EF4-FFF2-40B4-BE49-F238E27FC236}">
                  <a16:creationId xmlns:a16="http://schemas.microsoft.com/office/drawing/2014/main" id="{F523BBF3-5810-40CC-B98B-2BD5CC6F3B58}"/>
                </a:ext>
              </a:extLst>
            </p:cNvPr>
            <p:cNvCxnSpPr>
              <a:cxnSpLocks/>
            </p:cNvCxnSpPr>
            <p:nvPr/>
          </p:nvCxnSpPr>
          <p:spPr>
            <a:xfrm>
              <a:off x="3511413" y="1562202"/>
              <a:ext cx="272" cy="21714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>
              <a:extLst>
                <a:ext uri="{FF2B5EF4-FFF2-40B4-BE49-F238E27FC236}">
                  <a16:creationId xmlns:a16="http://schemas.microsoft.com/office/drawing/2014/main" id="{8C2D503F-B174-44E1-95B6-B895F1C51A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16423" y="2058665"/>
              <a:ext cx="1993284" cy="1674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コネクタ 18">
              <a:extLst>
                <a:ext uri="{FF2B5EF4-FFF2-40B4-BE49-F238E27FC236}">
                  <a16:creationId xmlns:a16="http://schemas.microsoft.com/office/drawing/2014/main" id="{EF116678-5675-4F4A-A532-E8A2AB4EF77D}"/>
                </a:ext>
              </a:extLst>
            </p:cNvPr>
            <p:cNvCxnSpPr>
              <a:cxnSpLocks/>
            </p:cNvCxnSpPr>
            <p:nvPr/>
          </p:nvCxnSpPr>
          <p:spPr>
            <a:xfrm>
              <a:off x="6352896" y="1288391"/>
              <a:ext cx="1851" cy="25327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00AFC368-7409-427B-B046-F76C89266B67}"/>
                </a:ext>
              </a:extLst>
            </p:cNvPr>
            <p:cNvSpPr txBox="1"/>
            <p:nvPr/>
          </p:nvSpPr>
          <p:spPr>
            <a:xfrm>
              <a:off x="3853468" y="5875825"/>
              <a:ext cx="316210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/>
                <a:t>＠ＩＡＵ </a:t>
              </a:r>
              <a:r>
                <a:rPr kumimoji="1" lang="en-US" altLang="ja-JP" dirty="0"/>
                <a:t>30</a:t>
              </a:r>
              <a:r>
                <a:rPr kumimoji="1" lang="ja-JP" altLang="en-US" dirty="0"/>
                <a:t>ｔｈ ＧＡ </a:t>
              </a:r>
              <a:r>
                <a:rPr kumimoji="1" lang="en-US" altLang="ja-JP" dirty="0"/>
                <a:t>Vienna(2018)</a:t>
              </a:r>
              <a:endParaRPr kumimoji="1"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69189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IAU - Mozilla Firefox">
            <a:extLst>
              <a:ext uri="{FF2B5EF4-FFF2-40B4-BE49-F238E27FC236}">
                <a16:creationId xmlns:a16="http://schemas.microsoft.com/office/drawing/2014/main" id="{10539D1D-7778-44AD-AED9-5B087C190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766"/>
            <a:ext cx="9144000" cy="672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49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9EC9E26-8031-4AF7-A81D-94E370129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IAU WG-SN </a:t>
            </a:r>
            <a:r>
              <a:rPr kumimoji="1" lang="ja-JP" altLang="en-US" dirty="0"/>
              <a:t>これまでの活動</a:t>
            </a: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9D1F3FF-ED6E-4247-B2FB-02C951D24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59" y="1845733"/>
            <a:ext cx="7543801" cy="4374091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2015		</a:t>
            </a:r>
            <a:r>
              <a:rPr kumimoji="1" lang="ja-JP" altLang="en-US" dirty="0"/>
              <a:t>水面下での活動　文献調査</a:t>
            </a:r>
            <a:r>
              <a:rPr lang="ja-JP" altLang="en-US" dirty="0"/>
              <a:t>など</a:t>
            </a:r>
            <a:endParaRPr kumimoji="1" lang="en-US" altLang="ja-JP" dirty="0"/>
          </a:p>
          <a:p>
            <a:r>
              <a:rPr kumimoji="1" lang="en-US" altLang="ja-JP" dirty="0"/>
              <a:t>2016.</a:t>
            </a:r>
            <a:r>
              <a:rPr kumimoji="1" lang="ja-JP" altLang="en-US" dirty="0"/>
              <a:t>　</a:t>
            </a:r>
            <a:r>
              <a:rPr kumimoji="1" lang="en-US" altLang="ja-JP" dirty="0"/>
              <a:t>5.	WG</a:t>
            </a:r>
            <a:r>
              <a:rPr kumimoji="1" lang="ja-JP" altLang="en-US" dirty="0"/>
              <a:t>が正式に発足（</a:t>
            </a:r>
            <a:r>
              <a:rPr kumimoji="1" lang="en-US" altLang="ja-JP" dirty="0"/>
              <a:t>@</a:t>
            </a:r>
            <a:r>
              <a:rPr kumimoji="1" lang="en-US" altLang="ja-JP" dirty="0" err="1"/>
              <a:t>Exective</a:t>
            </a:r>
            <a:r>
              <a:rPr kumimoji="1" lang="en-US" altLang="ja-JP" dirty="0"/>
              <a:t> Committee meeting</a:t>
            </a:r>
            <a:r>
              <a:rPr kumimoji="1" lang="ja-JP" altLang="en-US" dirty="0"/>
              <a:t>）</a:t>
            </a:r>
            <a:endParaRPr kumimoji="1" lang="en-US" altLang="ja-JP" dirty="0"/>
          </a:p>
          <a:p>
            <a:r>
              <a:rPr kumimoji="1" lang="en-US" altLang="ja-JP" dirty="0"/>
              <a:t>2016. 11. 	</a:t>
            </a:r>
            <a:r>
              <a:rPr kumimoji="1" lang="ja-JP" altLang="en-US" dirty="0">
                <a:hlinkClick r:id="rId2"/>
              </a:rPr>
              <a:t>第</a:t>
            </a:r>
            <a:r>
              <a:rPr kumimoji="1" lang="en-US" altLang="ja-JP" dirty="0">
                <a:hlinkClick r:id="rId2"/>
              </a:rPr>
              <a:t>1</a:t>
            </a:r>
            <a:r>
              <a:rPr kumimoji="1" lang="ja-JP" altLang="en-US" dirty="0">
                <a:hlinkClick r:id="rId2"/>
              </a:rPr>
              <a:t>回目の発表</a:t>
            </a:r>
            <a:r>
              <a:rPr kumimoji="1" lang="ja-JP" altLang="en-US" dirty="0"/>
              <a:t>（</a:t>
            </a:r>
            <a:r>
              <a:rPr kumimoji="1" lang="en-US" altLang="ja-JP" dirty="0"/>
              <a:t>227</a:t>
            </a:r>
            <a:r>
              <a:rPr kumimoji="1" lang="ja-JP" altLang="en-US" dirty="0"/>
              <a:t>星</a:t>
            </a:r>
            <a:r>
              <a:rPr lang="ja-JP" altLang="en-US" dirty="0"/>
              <a:t>）</a:t>
            </a:r>
            <a:endParaRPr lang="en-US" altLang="ja-JP" dirty="0"/>
          </a:p>
          <a:p>
            <a:r>
              <a:rPr kumimoji="1" lang="ja-JP" altLang="en-US" dirty="0"/>
              <a:t>　　</a:t>
            </a:r>
            <a:r>
              <a:rPr kumimoji="1" lang="en-US" altLang="ja-JP" dirty="0"/>
              <a:t>		</a:t>
            </a:r>
            <a:r>
              <a:rPr kumimoji="1" lang="ja-JP" altLang="en-US" dirty="0"/>
              <a:t>　アラビア・西洋起源のものがほとんど</a:t>
            </a:r>
            <a:endParaRPr kumimoji="1" lang="en-US" altLang="ja-JP" dirty="0"/>
          </a:p>
          <a:p>
            <a:r>
              <a:rPr lang="en-US" altLang="ja-JP" dirty="0"/>
              <a:t>2017. 12.	</a:t>
            </a:r>
            <a:r>
              <a:rPr lang="ja-JP" altLang="en-US" dirty="0">
                <a:hlinkClick r:id="rId3"/>
              </a:rPr>
              <a:t>第</a:t>
            </a:r>
            <a:r>
              <a:rPr lang="en-US" altLang="ja-JP" dirty="0">
                <a:hlinkClick r:id="rId3"/>
              </a:rPr>
              <a:t>2</a:t>
            </a:r>
            <a:r>
              <a:rPr lang="ja-JP" altLang="en-US" dirty="0">
                <a:hlinkClick r:id="rId3"/>
              </a:rPr>
              <a:t>回目の発表</a:t>
            </a:r>
            <a:r>
              <a:rPr lang="ja-JP" altLang="en-US" dirty="0"/>
              <a:t>（</a:t>
            </a:r>
            <a:r>
              <a:rPr lang="en-US" altLang="ja-JP" dirty="0"/>
              <a:t>86</a:t>
            </a:r>
            <a:r>
              <a:rPr lang="ja-JP" altLang="en-US" dirty="0"/>
              <a:t>星）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/>
              <a:t>		</a:t>
            </a:r>
            <a:r>
              <a:rPr lang="ja-JP" altLang="en-US" dirty="0"/>
              <a:t>　アポリジニ、中国の固有名も含まれる</a:t>
            </a:r>
            <a:endParaRPr lang="en-US" altLang="ja-JP" dirty="0"/>
          </a:p>
          <a:p>
            <a:r>
              <a:rPr lang="en-US" altLang="ja-JP" dirty="0"/>
              <a:t>2018.  1		</a:t>
            </a:r>
            <a:r>
              <a:rPr lang="ja-JP" altLang="en-US" dirty="0"/>
              <a:t>山岡も参加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/>
              <a:t>		</a:t>
            </a:r>
            <a:r>
              <a:rPr lang="ja-JP" altLang="en-US" dirty="0"/>
              <a:t>　数度の追加（～</a:t>
            </a:r>
            <a:r>
              <a:rPr lang="en-US" altLang="ja-JP" dirty="0"/>
              <a:t>2018. 8</a:t>
            </a:r>
            <a:r>
              <a:rPr lang="ja-JP" altLang="en-US" dirty="0"/>
              <a:t>）</a:t>
            </a:r>
            <a:endParaRPr lang="en-US" altLang="ja-JP" dirty="0"/>
          </a:p>
          <a:p>
            <a:r>
              <a:rPr lang="ja-JP" altLang="en-US" dirty="0"/>
              <a:t>　</a:t>
            </a:r>
            <a:r>
              <a:rPr lang="en-US" altLang="ja-JP" dirty="0"/>
              <a:t>		</a:t>
            </a:r>
            <a:r>
              <a:rPr lang="ja-JP" altLang="en-US" dirty="0"/>
              <a:t>　このところ停滞（</a:t>
            </a:r>
            <a:r>
              <a:rPr lang="en-US" altLang="ja-JP" dirty="0"/>
              <a:t>IAU100 </a:t>
            </a:r>
            <a:r>
              <a:rPr lang="en-US" altLang="ja-JP" dirty="0" err="1"/>
              <a:t>NameExoWorlds</a:t>
            </a:r>
            <a:r>
              <a:rPr lang="ja-JP" altLang="en-US" dirty="0"/>
              <a:t>）</a:t>
            </a:r>
            <a:endParaRPr lang="en-US" altLang="ja-JP" dirty="0"/>
          </a:p>
          <a:p>
            <a:r>
              <a:rPr lang="en-US" altLang="ja-JP" dirty="0">
                <a:hlinkClick r:id="rId4"/>
              </a:rPr>
              <a:t>IAU Theme: Naming Stars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27717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6C6CD1-8019-4635-BAA0-C1EFEA0D9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多重星の扱い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C82DCB7-FF63-456F-A83D-E2455C041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/>
              <a:t>リストで</a:t>
            </a:r>
            <a:r>
              <a:rPr lang="ja-JP" altLang="en-US" dirty="0"/>
              <a:t>も</a:t>
            </a:r>
            <a:r>
              <a:rPr kumimoji="1" lang="ja-JP" altLang="en-US" dirty="0"/>
              <a:t>明白</a:t>
            </a:r>
            <a:endParaRPr kumimoji="1" lang="en-US" altLang="ja-JP" dirty="0"/>
          </a:p>
          <a:p>
            <a:pPr lvl="1"/>
            <a:r>
              <a:rPr lang="ja-JP" altLang="en-US" dirty="0"/>
              <a:t>個々のコンポーネントに命名</a:t>
            </a:r>
            <a:endParaRPr lang="en-US" altLang="ja-JP" dirty="0"/>
          </a:p>
          <a:p>
            <a:pPr lvl="1"/>
            <a:endParaRPr lang="en-US" altLang="ja-JP" dirty="0"/>
          </a:p>
          <a:p>
            <a:r>
              <a:rPr kumimoji="1" lang="ja-JP" altLang="en-US" dirty="0"/>
              <a:t>肉眼二重星ならわからなくはないが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Mizar </a:t>
            </a:r>
            <a:r>
              <a:rPr kumimoji="1" lang="ja-JP" altLang="en-US" dirty="0"/>
              <a:t>と</a:t>
            </a:r>
            <a:r>
              <a:rPr kumimoji="1" lang="en-US" altLang="ja-JP" dirty="0" err="1"/>
              <a:t>Alcor</a:t>
            </a:r>
            <a:r>
              <a:rPr kumimoji="1" lang="ja-JP" altLang="en-US" dirty="0"/>
              <a:t>の例</a:t>
            </a:r>
            <a:endParaRPr kumimoji="1" lang="en-US" altLang="ja-JP" dirty="0"/>
          </a:p>
          <a:p>
            <a:pPr lvl="1"/>
            <a:endParaRPr kumimoji="1" lang="en-US" altLang="ja-JP" dirty="0"/>
          </a:p>
          <a:p>
            <a:r>
              <a:rPr kumimoji="1" lang="ja-JP" altLang="en-US" dirty="0"/>
              <a:t>実</a:t>
            </a:r>
            <a:r>
              <a:rPr lang="ja-JP" altLang="en-US" dirty="0"/>
              <a:t>視</a:t>
            </a:r>
            <a:r>
              <a:rPr kumimoji="1" lang="ja-JP" altLang="en-US" dirty="0"/>
              <a:t>連星でも</a:t>
            </a:r>
            <a:r>
              <a:rPr lang="ja-JP" altLang="en-US" dirty="0"/>
              <a:t>分光連星でも</a:t>
            </a:r>
            <a:endParaRPr lang="en-US" altLang="ja-JP" dirty="0"/>
          </a:p>
          <a:p>
            <a:pPr lvl="1"/>
            <a:r>
              <a:rPr kumimoji="1" lang="ja-JP" altLang="en-US" dirty="0"/>
              <a:t>固有名がひとつしかなければ主星に</a:t>
            </a:r>
            <a:endParaRPr kumimoji="1" lang="en-US" altLang="ja-JP" dirty="0"/>
          </a:p>
          <a:p>
            <a:pPr lvl="1"/>
            <a:endParaRPr kumimoji="1" lang="en-US" altLang="ja-JP" dirty="0"/>
          </a:p>
          <a:p>
            <a:endParaRPr kumimoji="1" lang="ja-JP" alt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6679124-1620-443A-8AEE-607EF8FC2B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0" t="31080" r="32872" b="33316"/>
          <a:stretch/>
        </p:blipFill>
        <p:spPr bwMode="auto">
          <a:xfrm>
            <a:off x="5458190" y="1926072"/>
            <a:ext cx="2908570" cy="216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91C50397-FBB9-4215-B9CA-19D896CE3CD0}"/>
              </a:ext>
            </a:extLst>
          </p:cNvPr>
          <p:cNvGrpSpPr/>
          <p:nvPr/>
        </p:nvGrpSpPr>
        <p:grpSpPr>
          <a:xfrm>
            <a:off x="5380366" y="4391287"/>
            <a:ext cx="3072000" cy="956392"/>
            <a:chOff x="5458190" y="4191262"/>
            <a:chExt cx="3072000" cy="956392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4F22C29C-3571-42DD-A1A8-2B8DFC4A89AD}"/>
                </a:ext>
              </a:extLst>
            </p:cNvPr>
            <p:cNvSpPr txBox="1"/>
            <p:nvPr/>
          </p:nvSpPr>
          <p:spPr>
            <a:xfrm>
              <a:off x="5458190" y="4224324"/>
              <a:ext cx="29085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 β</a:t>
              </a:r>
              <a:r>
                <a:rPr kumimoji="1" lang="ja-JP" altLang="en-US" dirty="0"/>
                <a:t> </a:t>
              </a:r>
              <a:r>
                <a:rPr kumimoji="1" lang="en-US" altLang="ja-JP" dirty="0" err="1"/>
                <a:t>Cyg</a:t>
              </a:r>
              <a:r>
                <a:rPr kumimoji="1" lang="en-US" altLang="ja-JP" dirty="0"/>
                <a:t> Aa</a:t>
              </a:r>
              <a:r>
                <a:rPr kumimoji="1" lang="ja-JP" altLang="en-US" dirty="0"/>
                <a:t>  </a:t>
              </a:r>
              <a:r>
                <a:rPr kumimoji="1" lang="en-US" altLang="ja-JP" dirty="0"/>
                <a:t>=  Albireo</a:t>
              </a:r>
            </a:p>
            <a:p>
              <a:r>
                <a:rPr kumimoji="1" lang="en-US" altLang="ja-JP" dirty="0"/>
                <a:t> β</a:t>
              </a:r>
              <a:r>
                <a:rPr kumimoji="1" lang="ja-JP" altLang="en-US" dirty="0"/>
                <a:t> </a:t>
              </a:r>
              <a:r>
                <a:rPr kumimoji="1" lang="en-US" altLang="ja-JP" dirty="0" err="1"/>
                <a:t>Cyg</a:t>
              </a:r>
              <a:r>
                <a:rPr kumimoji="1" lang="en-US" altLang="ja-JP" dirty="0"/>
                <a:t> Ac</a:t>
              </a:r>
              <a:r>
                <a:rPr kumimoji="1" lang="ja-JP" altLang="en-US" dirty="0"/>
                <a:t>  </a:t>
              </a:r>
              <a:r>
                <a:rPr kumimoji="1" lang="en-US" altLang="ja-JP" dirty="0"/>
                <a:t>=</a:t>
              </a:r>
              <a:r>
                <a:rPr kumimoji="1" lang="ja-JP" altLang="en-US" dirty="0"/>
                <a:t> </a:t>
              </a:r>
              <a:r>
                <a:rPr kumimoji="1" lang="en-US" altLang="ja-JP" dirty="0"/>
                <a:t>no</a:t>
              </a:r>
              <a:r>
                <a:rPr kumimoji="1" lang="ja-JP" altLang="en-US" dirty="0"/>
                <a:t> </a:t>
              </a:r>
              <a:r>
                <a:rPr kumimoji="1" lang="en-US" altLang="ja-JP" dirty="0"/>
                <a:t>name</a:t>
              </a:r>
            </a:p>
            <a:p>
              <a:r>
                <a:rPr kumimoji="1" lang="ja-JP" altLang="en-US" dirty="0"/>
                <a:t> </a:t>
              </a:r>
              <a:r>
                <a:rPr kumimoji="1" lang="en-US" altLang="ja-JP" dirty="0"/>
                <a:t>β</a:t>
              </a:r>
              <a:r>
                <a:rPr kumimoji="1" lang="en-US" altLang="ja-JP" baseline="30000" dirty="0"/>
                <a:t>2</a:t>
              </a:r>
              <a:r>
                <a:rPr kumimoji="1" lang="en-US" altLang="ja-JP" dirty="0"/>
                <a:t> </a:t>
              </a:r>
              <a:r>
                <a:rPr kumimoji="1" lang="en-US" altLang="ja-JP" dirty="0" err="1"/>
                <a:t>Cyg</a:t>
              </a:r>
              <a:r>
                <a:rPr kumimoji="1" lang="ja-JP" altLang="en-US" dirty="0"/>
                <a:t>  </a:t>
              </a:r>
              <a:r>
                <a:rPr kumimoji="1" lang="en-US" altLang="ja-JP" dirty="0"/>
                <a:t>=</a:t>
              </a:r>
              <a:r>
                <a:rPr kumimoji="1" lang="ja-JP" altLang="en-US" dirty="0"/>
                <a:t>  </a:t>
              </a:r>
              <a:r>
                <a:rPr kumimoji="1" lang="en-US" altLang="ja-JP" dirty="0"/>
                <a:t>β </a:t>
              </a:r>
              <a:r>
                <a:rPr kumimoji="1" lang="en-US" altLang="ja-JP" dirty="0" err="1"/>
                <a:t>Cyg</a:t>
              </a:r>
              <a:r>
                <a:rPr kumimoji="1" lang="en-US" altLang="ja-JP" dirty="0"/>
                <a:t> B = no</a:t>
              </a:r>
              <a:r>
                <a:rPr kumimoji="1" lang="ja-JP" altLang="en-US" dirty="0"/>
                <a:t> </a:t>
              </a:r>
              <a:r>
                <a:rPr kumimoji="1" lang="en-US" altLang="ja-JP" dirty="0"/>
                <a:t>name</a:t>
              </a:r>
              <a:endParaRPr kumimoji="1" lang="ja-JP" altLang="en-US" dirty="0"/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33069C94-84B5-406B-9635-845450DA18A9}"/>
                </a:ext>
              </a:extLst>
            </p:cNvPr>
            <p:cNvSpPr/>
            <p:nvPr/>
          </p:nvSpPr>
          <p:spPr>
            <a:xfrm>
              <a:off x="7651167" y="4330177"/>
              <a:ext cx="87902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ja-JP" dirty="0"/>
                <a:t> β</a:t>
              </a:r>
              <a:r>
                <a:rPr kumimoji="1" lang="en-US" altLang="ja-JP" baseline="30000" dirty="0"/>
                <a:t>1</a:t>
              </a:r>
              <a:r>
                <a:rPr kumimoji="1" lang="en-US" altLang="ja-JP" dirty="0"/>
                <a:t> </a:t>
              </a:r>
              <a:r>
                <a:rPr kumimoji="1" lang="en-US" altLang="ja-JP" dirty="0" err="1"/>
                <a:t>Cyg</a:t>
              </a:r>
              <a:r>
                <a:rPr kumimoji="1" lang="ja-JP" altLang="en-US" dirty="0"/>
                <a:t> </a:t>
              </a:r>
              <a:endParaRPr lang="ja-JP" altLang="en-US" dirty="0"/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C51F7746-5CD6-4D21-859A-6582C61B588A}"/>
                </a:ext>
              </a:extLst>
            </p:cNvPr>
            <p:cNvSpPr txBox="1"/>
            <p:nvPr/>
          </p:nvSpPr>
          <p:spPr>
            <a:xfrm>
              <a:off x="7480934" y="4191262"/>
              <a:ext cx="3988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dirty="0"/>
                <a:t>}</a:t>
              </a:r>
              <a:endParaRPr kumimoji="1" lang="ja-JP" altLang="en-US" sz="3600" dirty="0"/>
            </a:p>
          </p:txBody>
        </p:sp>
      </p:grp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29CC4FB-A110-4796-A9A1-F14AEFC29A94}"/>
              </a:ext>
            </a:extLst>
          </p:cNvPr>
          <p:cNvSpPr txBox="1"/>
          <p:nvPr/>
        </p:nvSpPr>
        <p:spPr>
          <a:xfrm>
            <a:off x="7732661" y="4021955"/>
            <a:ext cx="76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NAOJ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1515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3846F8-9FA1-4F13-8353-984B64C2A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 α Cen</a:t>
            </a:r>
            <a:r>
              <a:rPr lang="ja-JP" altLang="en-US" dirty="0"/>
              <a:t>系の例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4A6B339-2A63-47F7-944C-6AAE822C0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 α Cen A </a:t>
            </a:r>
            <a:r>
              <a:rPr lang="en-US" altLang="ja-JP" dirty="0"/>
              <a:t>= </a:t>
            </a:r>
            <a:r>
              <a:rPr lang="en-US" altLang="ja-JP" dirty="0" err="1"/>
              <a:t>Rigil</a:t>
            </a:r>
            <a:r>
              <a:rPr lang="en-US" altLang="ja-JP" dirty="0"/>
              <a:t> </a:t>
            </a:r>
            <a:r>
              <a:rPr lang="en-US" altLang="ja-JP" dirty="0" err="1"/>
              <a:t>Kentaurus</a:t>
            </a:r>
            <a:endParaRPr lang="en-US" altLang="ja-JP" dirty="0"/>
          </a:p>
          <a:p>
            <a:r>
              <a:rPr kumimoji="1" lang="en-US" altLang="ja-JP" dirty="0"/>
              <a:t> α</a:t>
            </a:r>
            <a:r>
              <a:rPr lang="ja-JP" altLang="en-US" dirty="0"/>
              <a:t> </a:t>
            </a:r>
            <a:r>
              <a:rPr lang="en-US" altLang="ja-JP" dirty="0"/>
              <a:t>Cen</a:t>
            </a:r>
            <a:r>
              <a:rPr lang="ja-JP" altLang="en-US" dirty="0"/>
              <a:t> </a:t>
            </a:r>
            <a:r>
              <a:rPr lang="en-US" altLang="ja-JP" dirty="0"/>
              <a:t>B</a:t>
            </a:r>
            <a:r>
              <a:rPr lang="ja-JP" altLang="en-US" dirty="0"/>
              <a:t> </a:t>
            </a:r>
            <a:r>
              <a:rPr lang="en-US" altLang="ja-JP" dirty="0"/>
              <a:t>=</a:t>
            </a:r>
            <a:r>
              <a:rPr lang="ja-JP" altLang="en-US" dirty="0"/>
              <a:t> </a:t>
            </a:r>
            <a:r>
              <a:rPr lang="en-US" altLang="ja-JP" dirty="0" err="1"/>
              <a:t>Toliman</a:t>
            </a:r>
            <a:r>
              <a:rPr lang="en-US" altLang="ja-JP" dirty="0"/>
              <a:t>                  80</a:t>
            </a:r>
            <a:r>
              <a:rPr lang="ja-JP" altLang="en-US" dirty="0"/>
              <a:t>年で</a:t>
            </a:r>
            <a:r>
              <a:rPr lang="en-US" altLang="ja-JP" dirty="0"/>
              <a:t>1</a:t>
            </a:r>
            <a:r>
              <a:rPr lang="ja-JP" altLang="en-US" dirty="0"/>
              <a:t>公転する実視連星</a:t>
            </a:r>
            <a:endParaRPr lang="en-US" altLang="ja-JP" dirty="0"/>
          </a:p>
          <a:p>
            <a:r>
              <a:rPr lang="ja-JP" altLang="en-US" dirty="0"/>
              <a:t> </a:t>
            </a:r>
            <a:r>
              <a:rPr lang="en-US" altLang="ja-JP" dirty="0"/>
              <a:t>α</a:t>
            </a:r>
            <a:r>
              <a:rPr lang="ja-JP" altLang="en-US" dirty="0"/>
              <a:t> </a:t>
            </a:r>
            <a:r>
              <a:rPr lang="en-US" altLang="ja-JP" dirty="0"/>
              <a:t>Cen C = Proxima Centauri  50</a:t>
            </a:r>
            <a:r>
              <a:rPr lang="ja-JP" altLang="en-US" dirty="0"/>
              <a:t>万年程度の周期で公転？　</a:t>
            </a:r>
            <a:r>
              <a:rPr lang="en-US" altLang="ja-JP" dirty="0"/>
              <a:t>Unbound?</a:t>
            </a:r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47D53DC-3A6B-4AC5-80CD-40E6129D9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185" y="3429000"/>
            <a:ext cx="7050050" cy="255564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6F55011-C78E-4530-B172-86C0645D714B}"/>
              </a:ext>
            </a:extLst>
          </p:cNvPr>
          <p:cNvSpPr/>
          <p:nvPr/>
        </p:nvSpPr>
        <p:spPr>
          <a:xfrm>
            <a:off x="3511685" y="5977467"/>
            <a:ext cx="49708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000" dirty="0"/>
              <a:t>https://ja.wikipedia.org/wiki/%E3%82%B1%E3%83%B3%E3%82%BF%E3%82%A6%E3%83%AB%E3%82%B9%E5%BA%A7%E3%82%A2%E3%83%AB%E3%83%95%E3%82%A1%E6%98%9F</a:t>
            </a:r>
            <a:endParaRPr lang="ja-JP" altLang="en-US" sz="1000" dirty="0"/>
          </a:p>
        </p:txBody>
      </p:sp>
    </p:spTree>
    <p:extLst>
      <p:ext uri="{BB962C8B-B14F-4D97-AF65-F5344CB8AC3E}">
        <p14:creationId xmlns:p14="http://schemas.microsoft.com/office/powerpoint/2010/main" val="2737252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81C155-E01D-47A0-9581-9929F0B9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今後に向けて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5389EF-95DC-4AE5-BE50-EA50A9E08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SN-WG</a:t>
            </a:r>
            <a:r>
              <a:rPr kumimoji="1" lang="ja-JP" altLang="en-US" dirty="0"/>
              <a:t>の現状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IAU-recognized name list</a:t>
            </a:r>
            <a:r>
              <a:rPr kumimoji="1" lang="ja-JP" altLang="en-US" dirty="0"/>
              <a:t>の作成</a:t>
            </a:r>
            <a:endParaRPr kumimoji="1" lang="en-US" altLang="ja-JP" dirty="0"/>
          </a:p>
          <a:p>
            <a:pPr lvl="2"/>
            <a:r>
              <a:rPr lang="ja-JP" altLang="en-US" dirty="0"/>
              <a:t>ひとつの星に複数の文化の複数の固有名</a:t>
            </a:r>
            <a:endParaRPr lang="en-US" altLang="ja-JP" dirty="0"/>
          </a:p>
          <a:p>
            <a:pPr lvl="2"/>
            <a:r>
              <a:rPr lang="en-US" altLang="ja-JP" dirty="0"/>
              <a:t>Vega = </a:t>
            </a:r>
            <a:r>
              <a:rPr lang="ja-JP" altLang="en-US" dirty="0"/>
              <a:t>織女星 </a:t>
            </a:r>
            <a:r>
              <a:rPr lang="en-US" altLang="ja-JP" dirty="0"/>
              <a:t>= </a:t>
            </a:r>
            <a:r>
              <a:rPr lang="ja-JP" altLang="en-US" dirty="0"/>
              <a:t>おりひめぼし </a:t>
            </a:r>
            <a:r>
              <a:rPr lang="en-US" altLang="ja-JP" dirty="0"/>
              <a:t>etc.</a:t>
            </a:r>
          </a:p>
          <a:p>
            <a:pPr lvl="2"/>
            <a:endParaRPr lang="en-US" altLang="ja-JP" dirty="0"/>
          </a:p>
          <a:p>
            <a:pPr lvl="1"/>
            <a:r>
              <a:rPr lang="ja-JP" altLang="en-US" dirty="0"/>
              <a:t>多くの文化から情報収集</a:t>
            </a:r>
            <a:endParaRPr lang="en-US" altLang="ja-JP" dirty="0"/>
          </a:p>
          <a:p>
            <a:pPr lvl="2"/>
            <a:r>
              <a:rPr kumimoji="1" lang="ja-JP" altLang="en-US" dirty="0"/>
              <a:t>日本も含め、幅広く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インプットをよろしく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「アジアの星物語」英語版が待たれる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カタカナを統一しろ、というのは筋違い</a:t>
            </a:r>
            <a:endParaRPr kumimoji="1" lang="en-US" altLang="ja-JP" dirty="0"/>
          </a:p>
          <a:p>
            <a:pPr lvl="1"/>
            <a:r>
              <a:rPr lang="ja-JP" altLang="en-US" dirty="0"/>
              <a:t>我と思う方はぜひご参加を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39823997"/>
      </p:ext>
    </p:extLst>
  </p:cSld>
  <p:clrMapOvr>
    <a:masterClrMapping/>
  </p:clrMapOvr>
</p:sld>
</file>

<file path=ppt/theme/theme1.xml><?xml version="1.0" encoding="utf-8"?>
<a:theme xmlns:a="http://schemas.openxmlformats.org/drawingml/2006/main" name="レトロスペクト">
  <a:themeElements>
    <a:clrScheme name="レトロスペクト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1192</TotalTime>
  <Words>511</Words>
  <Application>Microsoft Office PowerPoint</Application>
  <PresentationFormat>画面に合わせる (4:3)</PresentationFormat>
  <Paragraphs>74</Paragraphs>
  <Slides>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レトロスペクト</vt:lpstr>
      <vt:lpstr>多重星の固有名について</vt:lpstr>
      <vt:lpstr>概要</vt:lpstr>
      <vt:lpstr>事の起こり</vt:lpstr>
      <vt:lpstr>PowerPoint プレゼンテーション</vt:lpstr>
      <vt:lpstr>PowerPoint プレゼンテーション</vt:lpstr>
      <vt:lpstr>IAU WG-SN これまでの活動</vt:lpstr>
      <vt:lpstr>多重星の扱い</vt:lpstr>
      <vt:lpstr> α Cen系の例</vt:lpstr>
      <vt:lpstr>今後に向けて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多重星の固有名について</dc:title>
  <dc:creator>Yamaoka</dc:creator>
  <cp:lastModifiedBy>Yamaoka</cp:lastModifiedBy>
  <cp:revision>17</cp:revision>
  <dcterms:created xsi:type="dcterms:W3CDTF">2019-11-30T05:39:41Z</dcterms:created>
  <dcterms:modified xsi:type="dcterms:W3CDTF">2019-12-01T01:32:02Z</dcterms:modified>
</cp:coreProperties>
</file>